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6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99" r:id="rId20"/>
    <p:sldId id="274" r:id="rId21"/>
    <p:sldId id="275" r:id="rId22"/>
    <p:sldId id="277" r:id="rId23"/>
    <p:sldId id="270" r:id="rId24"/>
    <p:sldId id="278" r:id="rId25"/>
    <p:sldId id="306" r:id="rId26"/>
    <p:sldId id="280" r:id="rId27"/>
    <p:sldId id="291" r:id="rId28"/>
    <p:sldId id="292" r:id="rId29"/>
    <p:sldId id="295" r:id="rId30"/>
    <p:sldId id="293" r:id="rId31"/>
    <p:sldId id="294" r:id="rId32"/>
    <p:sldId id="297" r:id="rId33"/>
    <p:sldId id="296" r:id="rId34"/>
    <p:sldId id="298" r:id="rId35"/>
    <p:sldId id="307" r:id="rId36"/>
    <p:sldId id="281" r:id="rId37"/>
    <p:sldId id="282" r:id="rId38"/>
    <p:sldId id="283" r:id="rId39"/>
    <p:sldId id="27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300" r:id="rId48"/>
    <p:sldId id="301" r:id="rId49"/>
    <p:sldId id="302" r:id="rId50"/>
    <p:sldId id="303" r:id="rId51"/>
    <p:sldId id="304" r:id="rId52"/>
    <p:sldId id="305" r:id="rId53"/>
    <p:sldId id="308" r:id="rId54"/>
    <p:sldId id="309" r:id="rId55"/>
    <p:sldId id="310" r:id="rId56"/>
    <p:sldId id="313" r:id="rId57"/>
    <p:sldId id="312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3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4" r:id="rId108"/>
    <p:sldId id="363" r:id="rId10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7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4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80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1.wmf"/><Relationship Id="rId4" Type="http://schemas.openxmlformats.org/officeDocument/2006/relationships/image" Target="../media/image116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10" Type="http://schemas.openxmlformats.org/officeDocument/2006/relationships/image" Target="../media/image133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EC3BE-25B5-4281-BBD0-277A07442258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62FB2-E4CC-40B3-AED0-EA6147BF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8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82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0696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153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39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5930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601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11680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9157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2427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19506-F0E4-4840-A300-0F1EED05E6FA}" type="slidenum">
              <a:rPr lang="en-US" altLang="zh-CN" smtClean="0"/>
              <a:pPr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31349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809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146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72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40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3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835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0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7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2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95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71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76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224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7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08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89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368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31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66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280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0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50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14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49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76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124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67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61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770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2012-11-6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44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07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7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35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285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979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30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77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75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56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227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03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2967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3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218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36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11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5678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635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4391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906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6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431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7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345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0905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544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45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14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2012-11-13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92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901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927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13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70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2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9756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4410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157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69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346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982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323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5211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30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6082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12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7462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6631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4108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5356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594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4687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56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6712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06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3506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46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298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171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661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995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6654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264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791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6237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360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1944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0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960DA84-EBE8-417A-9F27-6156E2E58576}" type="datetimeFigureOut">
              <a:rPr lang="zh-CN" altLang="en-US" smtClean="0"/>
              <a:t>2012-11-16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38.emf"/><Relationship Id="rId4" Type="http://schemas.openxmlformats.org/officeDocument/2006/relationships/oleObject" Target="../embeddings/oleObject132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33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6.bin"/><Relationship Id="rId13" Type="http://schemas.openxmlformats.org/officeDocument/2006/relationships/image" Target="../media/image144.wmf"/><Relationship Id="rId3" Type="http://schemas.openxmlformats.org/officeDocument/2006/relationships/notesSlide" Target="../notesSlides/notesSlide102.xml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35.bin"/><Relationship Id="rId11" Type="http://schemas.openxmlformats.org/officeDocument/2006/relationships/image" Target="../media/image143.wmf"/><Relationship Id="rId5" Type="http://schemas.openxmlformats.org/officeDocument/2006/relationships/image" Target="../media/image140.wmf"/><Relationship Id="rId10" Type="http://schemas.openxmlformats.org/officeDocument/2006/relationships/oleObject" Target="../embeddings/oleObject137.bin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142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140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41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3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8.wmf"/><Relationship Id="rId5" Type="http://schemas.openxmlformats.org/officeDocument/2006/relationships/image" Target="../media/image55.e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3.emf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5" Type="http://schemas.openxmlformats.org/officeDocument/2006/relationships/image" Target="../media/image64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61.emf"/><Relationship Id="rId14" Type="http://schemas.openxmlformats.org/officeDocument/2006/relationships/oleObject" Target="../embeddings/oleObject5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8.emf"/><Relationship Id="rId5" Type="http://schemas.openxmlformats.org/officeDocument/2006/relationships/image" Target="../media/image65.e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73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5" Type="http://schemas.openxmlformats.org/officeDocument/2006/relationships/image" Target="../media/image74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6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9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&#20363;5-1&#29366;&#24577;&#36716;&#31227;&#34920;.xlsx" TargetMode="External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7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7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81.emf"/><Relationship Id="rId4" Type="http://schemas.openxmlformats.org/officeDocument/2006/relationships/oleObject" Target="../embeddings/oleObject7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7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76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hyperlink" Target="&#20363;5-2&#29366;&#24577;&#36716;&#31227;&#34920;.xlsx" TargetMode="Externa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8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8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9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6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93.emf"/><Relationship Id="rId4" Type="http://schemas.openxmlformats.org/officeDocument/2006/relationships/oleObject" Target="../embeddings/oleObject8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88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89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96.emf"/><Relationship Id="rId4" Type="http://schemas.openxmlformats.org/officeDocument/2006/relationships/oleObject" Target="../embeddings/oleObject9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98.bin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95.bin"/><Relationship Id="rId1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7.bin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94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96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99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0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1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102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03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notesSlide" Target="../notesSlides/notesSlide89.xml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13.png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0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16.wmf"/><Relationship Id="rId5" Type="http://schemas.openxmlformats.org/officeDocument/2006/relationships/image" Target="../media/image111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15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1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0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2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114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115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116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image" Target="../media/image128.emf"/><Relationship Id="rId18" Type="http://schemas.openxmlformats.org/officeDocument/2006/relationships/oleObject" Target="../embeddings/oleObject124.bin"/><Relationship Id="rId3" Type="http://schemas.openxmlformats.org/officeDocument/2006/relationships/notesSlide" Target="../notesSlides/notesSlide96.xml"/><Relationship Id="rId21" Type="http://schemas.openxmlformats.org/officeDocument/2006/relationships/image" Target="../media/image132.emf"/><Relationship Id="rId7" Type="http://schemas.openxmlformats.org/officeDocument/2006/relationships/image" Target="../media/image125.emf"/><Relationship Id="rId12" Type="http://schemas.openxmlformats.org/officeDocument/2006/relationships/oleObject" Target="../embeddings/oleObject121.bin"/><Relationship Id="rId1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3.bin"/><Relationship Id="rId20" Type="http://schemas.openxmlformats.org/officeDocument/2006/relationships/oleObject" Target="../embeddings/oleObject125.bin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127.emf"/><Relationship Id="rId5" Type="http://schemas.openxmlformats.org/officeDocument/2006/relationships/image" Target="../media/image124.emf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10" Type="http://schemas.openxmlformats.org/officeDocument/2006/relationships/oleObject" Target="../embeddings/oleObject120.bin"/><Relationship Id="rId19" Type="http://schemas.openxmlformats.org/officeDocument/2006/relationships/image" Target="../media/image131.emf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26.emf"/><Relationship Id="rId14" Type="http://schemas.openxmlformats.org/officeDocument/2006/relationships/oleObject" Target="../embeddings/oleObject122.bin"/><Relationship Id="rId22" Type="http://schemas.openxmlformats.org/officeDocument/2006/relationships/oleObject" Target="../embeddings/oleObject126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1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28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3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37.emf"/><Relationship Id="rId4" Type="http://schemas.openxmlformats.org/officeDocument/2006/relationships/oleObject" Target="../embeddings/oleObject130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37.emf"/><Relationship Id="rId4" Type="http://schemas.openxmlformats.org/officeDocument/2006/relationships/oleObject" Target="../embeddings/oleObject13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第五</a:t>
            </a:r>
            <a:r>
              <a:rPr lang="zh-CN" altLang="en-US" dirty="0" smtClean="0"/>
              <a:t>章 时序逻辑电路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浙江理工大学信息学院 姜旭升</a:t>
            </a:r>
            <a:endParaRPr lang="en-US" altLang="zh-CN" dirty="0" smtClean="0"/>
          </a:p>
          <a:p>
            <a:r>
              <a:rPr lang="en-US" altLang="zh-CN" dirty="0" smtClean="0"/>
              <a:t>2012-10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9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与非门</a:t>
            </a:r>
            <a:r>
              <a:rPr lang="en-US" altLang="zh-CN" dirty="0" smtClean="0"/>
              <a:t>R-S</a:t>
            </a:r>
            <a:r>
              <a:rPr lang="zh-CN" altLang="en-US" dirty="0" smtClean="0"/>
              <a:t>锁存器波形图</a:t>
            </a:r>
            <a:endParaRPr lang="zh-CN" altLang="en-US" dirty="0"/>
          </a:p>
        </p:txBody>
      </p:sp>
      <p:pic>
        <p:nvPicPr>
          <p:cNvPr id="4" name="Picture 7" descr="5-2-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110" b="11256"/>
          <a:stretch>
            <a:fillRect/>
          </a:stretch>
        </p:blipFill>
        <p:spPr bwMode="auto">
          <a:xfrm>
            <a:off x="899592" y="1628800"/>
            <a:ext cx="6984776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66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双时钟加</a:t>
            </a:r>
            <a:r>
              <a:rPr lang="en-US" altLang="zh-CN" dirty="0" smtClean="0"/>
              <a:t>/</a:t>
            </a:r>
            <a:r>
              <a:rPr lang="zh-CN" altLang="en-US" dirty="0" smtClean="0"/>
              <a:t>减计数器</a:t>
            </a:r>
            <a:r>
              <a:rPr lang="en-US" altLang="zh-CN" dirty="0" smtClean="0"/>
              <a:t>74193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965396"/>
              </p:ext>
            </p:extLst>
          </p:nvPr>
        </p:nvGraphicFramePr>
        <p:xfrm>
          <a:off x="251520" y="1772816"/>
          <a:ext cx="8424862" cy="375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Visio" r:id="rId4" imgW="3743280" imgH="1688890" progId="Visio.Drawing.11">
                  <p:embed/>
                </p:oleObj>
              </mc:Choice>
              <mc:Fallback>
                <p:oleObj name="Visio" r:id="rId4" imgW="3743280" imgH="168889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251520" y="1772816"/>
                        <a:ext cx="8424862" cy="3754438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91688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位二进制异步加法计数器上修改而成，要跳过</a:t>
            </a:r>
            <a:r>
              <a:rPr lang="en-US" altLang="zh-CN" dirty="0"/>
              <a:t>1010 ~ 1111</a:t>
            </a:r>
            <a:r>
              <a:rPr lang="zh-CN" altLang="en-US" dirty="0"/>
              <a:t>这六个</a:t>
            </a:r>
            <a:r>
              <a:rPr lang="zh-CN" altLang="en-US" dirty="0" smtClean="0"/>
              <a:t>状态。</a:t>
            </a:r>
            <a:endParaRPr lang="en-US" altLang="zh-CN" dirty="0" smtClean="0"/>
          </a:p>
          <a:p>
            <a:r>
              <a:rPr lang="zh-CN" altLang="en-US" sz="2800" dirty="0"/>
              <a:t>使用下降沿</a:t>
            </a:r>
            <a:r>
              <a:rPr lang="en-US" altLang="zh-CN" sz="2800" dirty="0"/>
              <a:t>JK</a:t>
            </a:r>
            <a:r>
              <a:rPr lang="zh-CN" altLang="en-US" sz="2800" dirty="0"/>
              <a:t>触发器</a:t>
            </a:r>
            <a:r>
              <a:rPr lang="zh-CN" altLang="en-US" sz="2800" dirty="0" smtClean="0"/>
              <a:t>实现</a:t>
            </a:r>
            <a:r>
              <a:rPr lang="zh-CN" altLang="en-US" sz="2800" dirty="0"/>
              <a:t>；</a:t>
            </a:r>
            <a:endParaRPr lang="en-US" altLang="zh-CN" sz="2800" dirty="0" smtClean="0"/>
          </a:p>
          <a:p>
            <a:r>
              <a:rPr lang="zh-CN" altLang="en-US" sz="2800" dirty="0"/>
              <a:t>特性</a:t>
            </a:r>
            <a:r>
              <a:rPr lang="zh-CN" altLang="en-US" sz="2800" dirty="0" smtClean="0"/>
              <a:t>方程：</a:t>
            </a:r>
            <a:endParaRPr lang="zh-CN" altLang="en-US" sz="2800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异步十进制计数器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545352"/>
              </p:ext>
            </p:extLst>
          </p:nvPr>
        </p:nvGraphicFramePr>
        <p:xfrm>
          <a:off x="5508104" y="2060848"/>
          <a:ext cx="2664295" cy="4392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59"/>
                <a:gridCol w="1265540"/>
                <a:gridCol w="865896"/>
              </a:tblGrid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CP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altLang="zh-CN" sz="1400" baseline="0" dirty="0" smtClean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en-US" altLang="zh-CN" sz="1400" baseline="0" dirty="0" smtClean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altLang="zh-CN" sz="1400" baseline="0" dirty="0" smtClean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ysClr val="windowText" lastClr="000000"/>
                          </a:solidFill>
                        </a:rPr>
                        <a:t>进位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0001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0010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0011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0100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0101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0110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0111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0000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6228184" y="2564904"/>
            <a:ext cx="0" cy="338437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6987822" y="2573867"/>
            <a:ext cx="316089" cy="3307644"/>
          </a:xfrm>
          <a:custGeom>
            <a:avLst/>
            <a:gdLst>
              <a:gd name="connsiteX0" fmla="*/ 67734 w 316089"/>
              <a:gd name="connsiteY0" fmla="*/ 3307644 h 3307644"/>
              <a:gd name="connsiteX1" fmla="*/ 304800 w 316089"/>
              <a:gd name="connsiteY1" fmla="*/ 3307644 h 3307644"/>
              <a:gd name="connsiteX2" fmla="*/ 316089 w 316089"/>
              <a:gd name="connsiteY2" fmla="*/ 0 h 3307644"/>
              <a:gd name="connsiteX3" fmla="*/ 0 w 316089"/>
              <a:gd name="connsiteY3" fmla="*/ 0 h 330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089" h="3307644">
                <a:moveTo>
                  <a:pt x="67734" y="3307644"/>
                </a:moveTo>
                <a:lnTo>
                  <a:pt x="304800" y="3307644"/>
                </a:lnTo>
                <a:lnTo>
                  <a:pt x="316089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56497"/>
              </p:ext>
            </p:extLst>
          </p:nvPr>
        </p:nvGraphicFramePr>
        <p:xfrm>
          <a:off x="971600" y="3573016"/>
          <a:ext cx="4356484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公式" r:id="rId4" imgW="1257120" imgH="228600" progId="Equation.3">
                  <p:embed/>
                </p:oleObj>
              </mc:Choice>
              <mc:Fallback>
                <p:oleObj name="公式" r:id="rId4" imgW="12571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573016"/>
                        <a:ext cx="4356484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08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波形分析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6601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191911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445957" y="1919110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987824" y="1919110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52969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75052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59467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136868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68993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17226" y="1919109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2780" y="1919109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5576" y="24928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grpSp>
        <p:nvGrpSpPr>
          <p:cNvPr id="59" name="组合 58"/>
          <p:cNvGrpSpPr/>
          <p:nvPr/>
        </p:nvGrpSpPr>
        <p:grpSpPr>
          <a:xfrm>
            <a:off x="1377244" y="1206483"/>
            <a:ext cx="6219092" cy="712628"/>
            <a:chOff x="1377244" y="1206483"/>
            <a:chExt cx="6219092" cy="7126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377244" y="1206483"/>
              <a:ext cx="6219092" cy="712628"/>
              <a:chOff x="1377244" y="1206483"/>
              <a:chExt cx="6219092" cy="712628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137724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1919111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244595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298782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3529691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06794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460619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514806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568631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6247479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785732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7327599" y="1919111"/>
                <a:ext cx="26873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619672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34897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57284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99151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744512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5</a:t>
                </a:r>
                <a:endParaRPr lang="zh-CN" alt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275657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6</a:t>
                </a:r>
                <a:endParaRPr lang="zh-CN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817524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7</a:t>
                </a:r>
                <a:endParaRPr lang="zh-CN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59391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8</a:t>
                </a:r>
                <a:endParaRPr lang="zh-CN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16939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9</a:t>
                </a:r>
                <a:endParaRPr lang="zh-CN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2200" y="1206483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10</a:t>
                </a:r>
                <a:endParaRPr lang="zh-CN" altLang="en-US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919111" y="1512711"/>
              <a:ext cx="4860386" cy="369256"/>
              <a:chOff x="1919111" y="1512711"/>
              <a:chExt cx="4860386" cy="369256"/>
            </a:xfrm>
          </p:grpSpPr>
          <p:cxnSp>
            <p:nvCxnSpPr>
              <p:cNvPr id="48" name="直接箭头连接符 47"/>
              <p:cNvCxnSpPr>
                <a:stCxn id="8" idx="3"/>
              </p:cNvCxnSpPr>
              <p:nvPr/>
            </p:nvCxnSpPr>
            <p:spPr>
              <a:xfrm>
                <a:off x="1919111" y="1512711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2460978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>
                <a:off x="2976535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3529691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>
                <a:off x="4067944" y="1523999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>
                <a:off x="4598852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>
                <a:off x="5141049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>
                <a:off x="5686317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6228184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>
                <a:off x="6779497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/>
          <p:cNvSpPr txBox="1"/>
          <p:nvPr/>
        </p:nvSpPr>
        <p:spPr>
          <a:xfrm>
            <a:off x="755576" y="323022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endParaRPr lang="zh-CN" altLang="en-US" dirty="0"/>
          </a:p>
        </p:txBody>
      </p:sp>
      <p:grpSp>
        <p:nvGrpSpPr>
          <p:cNvPr id="67" name="组合 66"/>
          <p:cNvGrpSpPr/>
          <p:nvPr/>
        </p:nvGrpSpPr>
        <p:grpSpPr>
          <a:xfrm>
            <a:off x="1320800" y="2246489"/>
            <a:ext cx="6050844" cy="508000"/>
            <a:chOff x="1320800" y="2246489"/>
            <a:chExt cx="6050844" cy="508000"/>
          </a:xfrm>
        </p:grpSpPr>
        <p:sp>
          <p:nvSpPr>
            <p:cNvPr id="46" name="任意多边形 45"/>
            <p:cNvSpPr/>
            <p:nvPr/>
          </p:nvSpPr>
          <p:spPr>
            <a:xfrm>
              <a:off x="1320800" y="2246489"/>
              <a:ext cx="6050844" cy="508000"/>
            </a:xfrm>
            <a:custGeom>
              <a:avLst/>
              <a:gdLst>
                <a:gd name="connsiteX0" fmla="*/ 0 w 6050844"/>
                <a:gd name="connsiteY0" fmla="*/ 462844 h 508000"/>
                <a:gd name="connsiteX1" fmla="*/ 609600 w 6050844"/>
                <a:gd name="connsiteY1" fmla="*/ 462844 h 508000"/>
                <a:gd name="connsiteX2" fmla="*/ 609600 w 6050844"/>
                <a:gd name="connsiteY2" fmla="*/ 33867 h 508000"/>
                <a:gd name="connsiteX3" fmla="*/ 1140178 w 6050844"/>
                <a:gd name="connsiteY3" fmla="*/ 33867 h 508000"/>
                <a:gd name="connsiteX4" fmla="*/ 1140178 w 6050844"/>
                <a:gd name="connsiteY4" fmla="*/ 485422 h 508000"/>
                <a:gd name="connsiteX5" fmla="*/ 1682044 w 6050844"/>
                <a:gd name="connsiteY5" fmla="*/ 485422 h 508000"/>
                <a:gd name="connsiteX6" fmla="*/ 1682044 w 6050844"/>
                <a:gd name="connsiteY6" fmla="*/ 22578 h 508000"/>
                <a:gd name="connsiteX7" fmla="*/ 2223911 w 6050844"/>
                <a:gd name="connsiteY7" fmla="*/ 22578 h 508000"/>
                <a:gd name="connsiteX8" fmla="*/ 2235200 w 6050844"/>
                <a:gd name="connsiteY8" fmla="*/ 485422 h 508000"/>
                <a:gd name="connsiteX9" fmla="*/ 2765778 w 6050844"/>
                <a:gd name="connsiteY9" fmla="*/ 485422 h 508000"/>
                <a:gd name="connsiteX10" fmla="*/ 2754489 w 6050844"/>
                <a:gd name="connsiteY10" fmla="*/ 22578 h 508000"/>
                <a:gd name="connsiteX11" fmla="*/ 3285067 w 6050844"/>
                <a:gd name="connsiteY11" fmla="*/ 22578 h 508000"/>
                <a:gd name="connsiteX12" fmla="*/ 3296356 w 6050844"/>
                <a:gd name="connsiteY12" fmla="*/ 508000 h 508000"/>
                <a:gd name="connsiteX13" fmla="*/ 3826933 w 6050844"/>
                <a:gd name="connsiteY13" fmla="*/ 508000 h 508000"/>
                <a:gd name="connsiteX14" fmla="*/ 3815644 w 6050844"/>
                <a:gd name="connsiteY14" fmla="*/ 22578 h 508000"/>
                <a:gd name="connsiteX15" fmla="*/ 4380089 w 6050844"/>
                <a:gd name="connsiteY15" fmla="*/ 22578 h 508000"/>
                <a:gd name="connsiteX16" fmla="*/ 4380089 w 6050844"/>
                <a:gd name="connsiteY16" fmla="*/ 496711 h 508000"/>
                <a:gd name="connsiteX17" fmla="*/ 4910667 w 6050844"/>
                <a:gd name="connsiteY17" fmla="*/ 496711 h 508000"/>
                <a:gd name="connsiteX18" fmla="*/ 4910667 w 6050844"/>
                <a:gd name="connsiteY18" fmla="*/ 0 h 508000"/>
                <a:gd name="connsiteX19" fmla="*/ 5486400 w 6050844"/>
                <a:gd name="connsiteY19" fmla="*/ 0 h 508000"/>
                <a:gd name="connsiteX20" fmla="*/ 5486400 w 6050844"/>
                <a:gd name="connsiteY20" fmla="*/ 496711 h 508000"/>
                <a:gd name="connsiteX21" fmla="*/ 6050844 w 6050844"/>
                <a:gd name="connsiteY21" fmla="*/ 496711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844" h="508000">
                  <a:moveTo>
                    <a:pt x="0" y="462844"/>
                  </a:moveTo>
                  <a:lnTo>
                    <a:pt x="609600" y="462844"/>
                  </a:lnTo>
                  <a:lnTo>
                    <a:pt x="609600" y="33867"/>
                  </a:lnTo>
                  <a:lnTo>
                    <a:pt x="1140178" y="33867"/>
                  </a:lnTo>
                  <a:lnTo>
                    <a:pt x="1140178" y="485422"/>
                  </a:lnTo>
                  <a:lnTo>
                    <a:pt x="1682044" y="485422"/>
                  </a:lnTo>
                  <a:lnTo>
                    <a:pt x="1682044" y="22578"/>
                  </a:lnTo>
                  <a:lnTo>
                    <a:pt x="2223911" y="22578"/>
                  </a:lnTo>
                  <a:lnTo>
                    <a:pt x="2235200" y="485422"/>
                  </a:lnTo>
                  <a:lnTo>
                    <a:pt x="2765778" y="485422"/>
                  </a:lnTo>
                  <a:lnTo>
                    <a:pt x="2754489" y="22578"/>
                  </a:lnTo>
                  <a:lnTo>
                    <a:pt x="3285067" y="22578"/>
                  </a:lnTo>
                  <a:lnTo>
                    <a:pt x="3296356" y="508000"/>
                  </a:lnTo>
                  <a:lnTo>
                    <a:pt x="3826933" y="508000"/>
                  </a:lnTo>
                  <a:lnTo>
                    <a:pt x="3815644" y="22578"/>
                  </a:lnTo>
                  <a:lnTo>
                    <a:pt x="4380089" y="22578"/>
                  </a:lnTo>
                  <a:lnTo>
                    <a:pt x="4380089" y="496711"/>
                  </a:lnTo>
                  <a:lnTo>
                    <a:pt x="4910667" y="496711"/>
                  </a:lnTo>
                  <a:lnTo>
                    <a:pt x="4910667" y="0"/>
                  </a:lnTo>
                  <a:lnTo>
                    <a:pt x="5486400" y="0"/>
                  </a:lnTo>
                  <a:lnTo>
                    <a:pt x="5486400" y="496711"/>
                  </a:lnTo>
                  <a:lnTo>
                    <a:pt x="6050844" y="496711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stCxn id="46" idx="3"/>
            </p:cNvCxnSpPr>
            <p:nvPr/>
          </p:nvCxnSpPr>
          <p:spPr>
            <a:xfrm flipH="1">
              <a:off x="2445957" y="228035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H="1">
              <a:off x="3529691" y="228035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02300" y="2294293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5689931" y="230188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6785732" y="2294293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1309511" y="2991556"/>
            <a:ext cx="6073422" cy="485422"/>
            <a:chOff x="1309511" y="2991556"/>
            <a:chExt cx="6073422" cy="485422"/>
          </a:xfrm>
        </p:grpSpPr>
        <p:sp>
          <p:nvSpPr>
            <p:cNvPr id="68" name="任意多边形 67"/>
            <p:cNvSpPr/>
            <p:nvPr/>
          </p:nvSpPr>
          <p:spPr>
            <a:xfrm>
              <a:off x="1309511" y="2991556"/>
              <a:ext cx="6039556" cy="485422"/>
            </a:xfrm>
            <a:custGeom>
              <a:avLst/>
              <a:gdLst>
                <a:gd name="connsiteX0" fmla="*/ 0 w 6039556"/>
                <a:gd name="connsiteY0" fmla="*/ 474133 h 485422"/>
                <a:gd name="connsiteX1" fmla="*/ 1162756 w 6039556"/>
                <a:gd name="connsiteY1" fmla="*/ 474133 h 485422"/>
                <a:gd name="connsiteX2" fmla="*/ 1162756 w 6039556"/>
                <a:gd name="connsiteY2" fmla="*/ 0 h 485422"/>
                <a:gd name="connsiteX3" fmla="*/ 2246489 w 6039556"/>
                <a:gd name="connsiteY3" fmla="*/ 0 h 485422"/>
                <a:gd name="connsiteX4" fmla="*/ 2246489 w 6039556"/>
                <a:gd name="connsiteY4" fmla="*/ 462844 h 485422"/>
                <a:gd name="connsiteX5" fmla="*/ 3296356 w 6039556"/>
                <a:gd name="connsiteY5" fmla="*/ 462844 h 485422"/>
                <a:gd name="connsiteX6" fmla="*/ 3296356 w 6039556"/>
                <a:gd name="connsiteY6" fmla="*/ 22577 h 485422"/>
                <a:gd name="connsiteX7" fmla="*/ 4391378 w 6039556"/>
                <a:gd name="connsiteY7" fmla="*/ 22577 h 485422"/>
                <a:gd name="connsiteX8" fmla="*/ 4391378 w 6039556"/>
                <a:gd name="connsiteY8" fmla="*/ 485422 h 485422"/>
                <a:gd name="connsiteX9" fmla="*/ 6039556 w 6039556"/>
                <a:gd name="connsiteY9" fmla="*/ 485422 h 48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9556" h="485422">
                  <a:moveTo>
                    <a:pt x="0" y="474133"/>
                  </a:moveTo>
                  <a:lnTo>
                    <a:pt x="1162756" y="474133"/>
                  </a:lnTo>
                  <a:lnTo>
                    <a:pt x="1162756" y="0"/>
                  </a:lnTo>
                  <a:lnTo>
                    <a:pt x="2246489" y="0"/>
                  </a:lnTo>
                  <a:lnTo>
                    <a:pt x="2246489" y="462844"/>
                  </a:lnTo>
                  <a:lnTo>
                    <a:pt x="3296356" y="462844"/>
                  </a:lnTo>
                  <a:lnTo>
                    <a:pt x="3296356" y="22577"/>
                  </a:lnTo>
                  <a:lnTo>
                    <a:pt x="4391378" y="22577"/>
                  </a:lnTo>
                  <a:lnTo>
                    <a:pt x="4391378" y="485422"/>
                  </a:lnTo>
                  <a:lnTo>
                    <a:pt x="6039556" y="485422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784622" y="3025422"/>
              <a:ext cx="598311" cy="440267"/>
            </a:xfrm>
            <a:custGeom>
              <a:avLst/>
              <a:gdLst>
                <a:gd name="connsiteX0" fmla="*/ 0 w 598311"/>
                <a:gd name="connsiteY0" fmla="*/ 440267 h 440267"/>
                <a:gd name="connsiteX1" fmla="*/ 0 w 598311"/>
                <a:gd name="connsiteY1" fmla="*/ 0 h 440267"/>
                <a:gd name="connsiteX2" fmla="*/ 598311 w 598311"/>
                <a:gd name="connsiteY2" fmla="*/ 0 h 44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311" h="440267">
                  <a:moveTo>
                    <a:pt x="0" y="440267"/>
                  </a:moveTo>
                  <a:lnTo>
                    <a:pt x="0" y="0"/>
                  </a:lnTo>
                  <a:lnTo>
                    <a:pt x="59831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55576" y="395918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endParaRPr lang="zh-CN" altLang="en-US" dirty="0"/>
          </a:p>
        </p:txBody>
      </p:sp>
      <p:sp>
        <p:nvSpPr>
          <p:cNvPr id="72" name="任意多边形 71"/>
          <p:cNvSpPr/>
          <p:nvPr/>
        </p:nvSpPr>
        <p:spPr>
          <a:xfrm>
            <a:off x="1332089" y="3714044"/>
            <a:ext cx="6084711" cy="485423"/>
          </a:xfrm>
          <a:custGeom>
            <a:avLst/>
            <a:gdLst>
              <a:gd name="connsiteX0" fmla="*/ 0 w 6084711"/>
              <a:gd name="connsiteY0" fmla="*/ 462845 h 485423"/>
              <a:gd name="connsiteX1" fmla="*/ 2212622 w 6084711"/>
              <a:gd name="connsiteY1" fmla="*/ 474134 h 485423"/>
              <a:gd name="connsiteX2" fmla="*/ 2201333 w 6084711"/>
              <a:gd name="connsiteY2" fmla="*/ 0 h 485423"/>
              <a:gd name="connsiteX3" fmla="*/ 4357511 w 6084711"/>
              <a:gd name="connsiteY3" fmla="*/ 0 h 485423"/>
              <a:gd name="connsiteX4" fmla="*/ 4368800 w 6084711"/>
              <a:gd name="connsiteY4" fmla="*/ 485423 h 485423"/>
              <a:gd name="connsiteX5" fmla="*/ 6084711 w 6084711"/>
              <a:gd name="connsiteY5" fmla="*/ 485423 h 48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4711" h="485423">
                <a:moveTo>
                  <a:pt x="0" y="462845"/>
                </a:moveTo>
                <a:lnTo>
                  <a:pt x="2212622" y="474134"/>
                </a:lnTo>
                <a:lnTo>
                  <a:pt x="2201333" y="0"/>
                </a:lnTo>
                <a:lnTo>
                  <a:pt x="4357511" y="0"/>
                </a:lnTo>
                <a:lnTo>
                  <a:pt x="4368800" y="485423"/>
                </a:lnTo>
                <a:lnTo>
                  <a:pt x="6084711" y="485423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755576" y="465313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grpSp>
        <p:nvGrpSpPr>
          <p:cNvPr id="78" name="组合 77"/>
          <p:cNvGrpSpPr/>
          <p:nvPr/>
        </p:nvGrpSpPr>
        <p:grpSpPr>
          <a:xfrm>
            <a:off x="1309511" y="4413956"/>
            <a:ext cx="6152445" cy="508000"/>
            <a:chOff x="1309511" y="4413956"/>
            <a:chExt cx="6152445" cy="508000"/>
          </a:xfrm>
        </p:grpSpPr>
        <p:sp>
          <p:nvSpPr>
            <p:cNvPr id="74" name="任意多边形 73"/>
            <p:cNvSpPr/>
            <p:nvPr/>
          </p:nvSpPr>
          <p:spPr>
            <a:xfrm>
              <a:off x="1309511" y="4413956"/>
              <a:ext cx="6152445" cy="508000"/>
            </a:xfrm>
            <a:custGeom>
              <a:avLst/>
              <a:gdLst>
                <a:gd name="connsiteX0" fmla="*/ 0 w 6152445"/>
                <a:gd name="connsiteY0" fmla="*/ 462844 h 508000"/>
                <a:gd name="connsiteX1" fmla="*/ 4391378 w 6152445"/>
                <a:gd name="connsiteY1" fmla="*/ 462844 h 508000"/>
                <a:gd name="connsiteX2" fmla="*/ 4391378 w 6152445"/>
                <a:gd name="connsiteY2" fmla="*/ 0 h 508000"/>
                <a:gd name="connsiteX3" fmla="*/ 5475111 w 6152445"/>
                <a:gd name="connsiteY3" fmla="*/ 0 h 508000"/>
                <a:gd name="connsiteX4" fmla="*/ 5486400 w 6152445"/>
                <a:gd name="connsiteY4" fmla="*/ 508000 h 508000"/>
                <a:gd name="connsiteX5" fmla="*/ 6152445 w 6152445"/>
                <a:gd name="connsiteY5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2445" h="508000">
                  <a:moveTo>
                    <a:pt x="0" y="462844"/>
                  </a:moveTo>
                  <a:lnTo>
                    <a:pt x="4391378" y="462844"/>
                  </a:lnTo>
                  <a:lnTo>
                    <a:pt x="4391378" y="0"/>
                  </a:lnTo>
                  <a:lnTo>
                    <a:pt x="5475111" y="0"/>
                  </a:lnTo>
                  <a:lnTo>
                    <a:pt x="5486400" y="508000"/>
                  </a:lnTo>
                  <a:lnTo>
                    <a:pt x="6152445" y="5080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stCxn id="74" idx="3"/>
            </p:cNvCxnSpPr>
            <p:nvPr/>
          </p:nvCxnSpPr>
          <p:spPr>
            <a:xfrm>
              <a:off x="6784622" y="4413956"/>
              <a:ext cx="6321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1577280" y="2280356"/>
            <a:ext cx="341831" cy="2517935"/>
            <a:chOff x="1577280" y="2319867"/>
            <a:chExt cx="341831" cy="2517935"/>
          </a:xfrm>
        </p:grpSpPr>
        <p:sp>
          <p:nvSpPr>
            <p:cNvPr id="79" name="TextBox 78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104126" y="2280356"/>
            <a:ext cx="341831" cy="2517935"/>
            <a:chOff x="1577280" y="2319867"/>
            <a:chExt cx="341831" cy="2517935"/>
          </a:xfrm>
        </p:grpSpPr>
        <p:sp>
          <p:nvSpPr>
            <p:cNvPr id="85" name="TextBox 8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645993" y="2280356"/>
            <a:ext cx="341831" cy="2517935"/>
            <a:chOff x="1577280" y="2319867"/>
            <a:chExt cx="341831" cy="2517935"/>
          </a:xfrm>
        </p:grpSpPr>
        <p:sp>
          <p:nvSpPr>
            <p:cNvPr id="90" name="TextBox 8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199151" y="2280356"/>
            <a:ext cx="341831" cy="2517935"/>
            <a:chOff x="1577280" y="2319867"/>
            <a:chExt cx="341831" cy="2517935"/>
          </a:xfrm>
        </p:grpSpPr>
        <p:sp>
          <p:nvSpPr>
            <p:cNvPr id="95" name="TextBox 9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729727" y="2280356"/>
            <a:ext cx="341831" cy="2517935"/>
            <a:chOff x="1577280" y="2319867"/>
            <a:chExt cx="341831" cy="2517935"/>
          </a:xfrm>
        </p:grpSpPr>
        <p:sp>
          <p:nvSpPr>
            <p:cNvPr id="100" name="TextBox 9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260469" y="2280356"/>
            <a:ext cx="341831" cy="2517935"/>
            <a:chOff x="1577280" y="2319867"/>
            <a:chExt cx="341831" cy="2517935"/>
          </a:xfrm>
        </p:grpSpPr>
        <p:sp>
          <p:nvSpPr>
            <p:cNvPr id="105" name="TextBox 10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4765564" y="2280356"/>
            <a:ext cx="341831" cy="2517935"/>
            <a:chOff x="1577280" y="2319867"/>
            <a:chExt cx="341831" cy="2517935"/>
          </a:xfrm>
        </p:grpSpPr>
        <p:sp>
          <p:nvSpPr>
            <p:cNvPr id="110" name="TextBox 10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326302" y="2280356"/>
            <a:ext cx="341831" cy="2517935"/>
            <a:chOff x="1577280" y="2319867"/>
            <a:chExt cx="341831" cy="2517935"/>
          </a:xfrm>
        </p:grpSpPr>
        <p:sp>
          <p:nvSpPr>
            <p:cNvPr id="115" name="TextBox 11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875395" y="2280356"/>
            <a:ext cx="341831" cy="2517935"/>
            <a:chOff x="1577280" y="2319867"/>
            <a:chExt cx="341831" cy="2517935"/>
          </a:xfrm>
        </p:grpSpPr>
        <p:sp>
          <p:nvSpPr>
            <p:cNvPr id="120" name="TextBox 11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458922" y="2280356"/>
            <a:ext cx="341831" cy="2517935"/>
            <a:chOff x="1577280" y="2319867"/>
            <a:chExt cx="341831" cy="2517935"/>
          </a:xfrm>
        </p:grpSpPr>
        <p:sp>
          <p:nvSpPr>
            <p:cNvPr id="125" name="TextBox 12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203422"/>
              </p:ext>
            </p:extLst>
          </p:nvPr>
        </p:nvGraphicFramePr>
        <p:xfrm>
          <a:off x="7005638" y="2289175"/>
          <a:ext cx="16938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2" name="公式" r:id="rId4" imgW="901440" imgH="228600" progId="Equation.3">
                  <p:embed/>
                </p:oleObj>
              </mc:Choice>
              <mc:Fallback>
                <p:oleObj name="公式" r:id="rId4" imgW="9014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5638" y="2289175"/>
                        <a:ext cx="16938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07668"/>
              </p:ext>
            </p:extLst>
          </p:nvPr>
        </p:nvGraphicFramePr>
        <p:xfrm>
          <a:off x="4194150" y="5733256"/>
          <a:ext cx="43561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3" name="公式" r:id="rId6" imgW="1257120" imgH="228600" progId="Equation.3">
                  <p:embed/>
                </p:oleObj>
              </mc:Choice>
              <mc:Fallback>
                <p:oleObj name="公式" r:id="rId6" imgW="1257120" imgH="22860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50" y="5733256"/>
                        <a:ext cx="43561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对象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317130"/>
              </p:ext>
            </p:extLst>
          </p:nvPr>
        </p:nvGraphicFramePr>
        <p:xfrm>
          <a:off x="7056665" y="3062759"/>
          <a:ext cx="1619791" cy="34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4" name="公式" r:id="rId8" imgW="1079280" imgH="228600" progId="Equation.3">
                  <p:embed/>
                </p:oleObj>
              </mc:Choice>
              <mc:Fallback>
                <p:oleObj name="公式" r:id="rId8" imgW="1079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6665" y="3062759"/>
                        <a:ext cx="1619791" cy="343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295864"/>
              </p:ext>
            </p:extLst>
          </p:nvPr>
        </p:nvGraphicFramePr>
        <p:xfrm>
          <a:off x="7055579" y="3717204"/>
          <a:ext cx="1555865" cy="40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5" name="公式" r:id="rId10" imgW="888840" imgH="228600" progId="Equation.3">
                  <p:embed/>
                </p:oleObj>
              </mc:Choice>
              <mc:Fallback>
                <p:oleObj name="公式" r:id="rId10" imgW="8888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55579" y="3717204"/>
                        <a:ext cx="1555865" cy="40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圆角矩形 132"/>
          <p:cNvSpPr/>
          <p:nvPr/>
        </p:nvSpPr>
        <p:spPr>
          <a:xfrm>
            <a:off x="6470213" y="2246489"/>
            <a:ext cx="309284" cy="1897360"/>
          </a:xfrm>
          <a:prstGeom prst="roundRect">
            <a:avLst/>
          </a:prstGeom>
          <a:solidFill>
            <a:srgbClr val="FFFF00">
              <a:alpha val="30196"/>
            </a:srgbClr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35" name="直接箭头连接符 134"/>
          <p:cNvCxnSpPr>
            <a:stCxn id="133" idx="2"/>
          </p:cNvCxnSpPr>
          <p:nvPr/>
        </p:nvCxnSpPr>
        <p:spPr>
          <a:xfrm>
            <a:off x="6624855" y="4143849"/>
            <a:ext cx="431810" cy="469776"/>
          </a:xfrm>
          <a:prstGeom prst="straightConnector1">
            <a:avLst/>
          </a:prstGeom>
          <a:ln w="1270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" name="对象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1628"/>
              </p:ext>
            </p:extLst>
          </p:nvPr>
        </p:nvGraphicFramePr>
        <p:xfrm>
          <a:off x="6948264" y="4515630"/>
          <a:ext cx="2053016" cy="812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6" name="公式" r:id="rId12" imgW="1218960" imgH="482400" progId="Equation.3">
                  <p:embed/>
                </p:oleObj>
              </mc:Choice>
              <mc:Fallback>
                <p:oleObj name="公式" r:id="rId12" imgW="12189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48264" y="4515630"/>
                        <a:ext cx="2053016" cy="812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" name="组合 136"/>
          <p:cNvGrpSpPr/>
          <p:nvPr/>
        </p:nvGrpSpPr>
        <p:grpSpPr>
          <a:xfrm>
            <a:off x="6885749" y="2280356"/>
            <a:ext cx="341831" cy="2517935"/>
            <a:chOff x="1577280" y="2319867"/>
            <a:chExt cx="341831" cy="2517935"/>
          </a:xfrm>
        </p:grpSpPr>
        <p:sp>
          <p:nvSpPr>
            <p:cNvPr id="138" name="TextBox 137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81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60" grpId="0"/>
      <p:bldP spid="70" grpId="0"/>
      <p:bldP spid="72" grpId="0" animBg="1"/>
      <p:bldP spid="73" grpId="0"/>
      <p:bldP spid="13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十进制异步加法计数器逻辑图</a:t>
            </a:r>
            <a:endParaRPr lang="zh-CN" altLang="en-US" dirty="0"/>
          </a:p>
        </p:txBody>
      </p:sp>
      <p:pic>
        <p:nvPicPr>
          <p:cNvPr id="4" name="Picture 9" descr="6-3-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272337" cy="259715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727732"/>
              </p:ext>
            </p:extLst>
          </p:nvPr>
        </p:nvGraphicFramePr>
        <p:xfrm>
          <a:off x="2905125" y="4041775"/>
          <a:ext cx="3406775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公式" r:id="rId5" imgW="1295280" imgH="990360" progId="Equation.3">
                  <p:embed/>
                </p:oleObj>
              </mc:Choice>
              <mc:Fallback>
                <p:oleObj name="公式" r:id="rId5" imgW="1295280" imgH="9903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4041775"/>
                        <a:ext cx="3406775" cy="2608263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7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二－五－十进制异步计数器</a:t>
            </a:r>
            <a:r>
              <a:rPr lang="en-US" altLang="zh-CN" dirty="0"/>
              <a:t>74LS290</a:t>
            </a:r>
            <a:endParaRPr lang="zh-CN" altLang="en-US" dirty="0"/>
          </a:p>
        </p:txBody>
      </p:sp>
      <p:pic>
        <p:nvPicPr>
          <p:cNvPr id="4" name="Picture 7" descr="6-3-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484784"/>
            <a:ext cx="8386763" cy="4194175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619672" y="1403483"/>
            <a:ext cx="2196244" cy="2529573"/>
            <a:chOff x="1619672" y="1403483"/>
            <a:chExt cx="2196244" cy="2529573"/>
          </a:xfrm>
        </p:grpSpPr>
        <p:sp>
          <p:nvSpPr>
            <p:cNvPr id="5" name="圆角矩形 4"/>
            <p:cNvSpPr/>
            <p:nvPr/>
          </p:nvSpPr>
          <p:spPr>
            <a:xfrm>
              <a:off x="2470613" y="1772816"/>
              <a:ext cx="1296144" cy="21602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1619672" y="3068960"/>
              <a:ext cx="504056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 rot="16200000">
              <a:off x="3527884" y="1844824"/>
              <a:ext cx="360040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0232" y="14034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二进制计数器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19672" y="1124246"/>
            <a:ext cx="7090940" cy="3528890"/>
            <a:chOff x="1619672" y="1124246"/>
            <a:chExt cx="7090940" cy="3528890"/>
          </a:xfrm>
        </p:grpSpPr>
        <p:sp>
          <p:nvSpPr>
            <p:cNvPr id="12" name="圆角矩形 11"/>
            <p:cNvSpPr/>
            <p:nvPr/>
          </p:nvSpPr>
          <p:spPr>
            <a:xfrm>
              <a:off x="3923928" y="1772816"/>
              <a:ext cx="4786684" cy="280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1619672" y="4437112"/>
              <a:ext cx="576064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16200000">
              <a:off x="5940152" y="1268760"/>
              <a:ext cx="288032" cy="31938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17270" y="11242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五进制计数器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87624" y="1056884"/>
            <a:ext cx="7776864" cy="3884284"/>
            <a:chOff x="1187624" y="1056884"/>
            <a:chExt cx="7776864" cy="3884284"/>
          </a:xfrm>
        </p:grpSpPr>
        <p:sp>
          <p:nvSpPr>
            <p:cNvPr id="17" name="任意多边形 16"/>
            <p:cNvSpPr/>
            <p:nvPr/>
          </p:nvSpPr>
          <p:spPr>
            <a:xfrm>
              <a:off x="3714044" y="2856089"/>
              <a:ext cx="135467" cy="327378"/>
            </a:xfrm>
            <a:custGeom>
              <a:avLst/>
              <a:gdLst>
                <a:gd name="connsiteX0" fmla="*/ 0 w 135467"/>
                <a:gd name="connsiteY0" fmla="*/ 0 h 327378"/>
                <a:gd name="connsiteX1" fmla="*/ 11289 w 135467"/>
                <a:gd name="connsiteY1" fmla="*/ 316089 h 327378"/>
                <a:gd name="connsiteX2" fmla="*/ 135467 w 135467"/>
                <a:gd name="connsiteY2" fmla="*/ 327378 h 32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467" h="327378">
                  <a:moveTo>
                    <a:pt x="0" y="0"/>
                  </a:moveTo>
                  <a:lnTo>
                    <a:pt x="11289" y="316089"/>
                  </a:lnTo>
                  <a:lnTo>
                    <a:pt x="135467" y="32737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>
              <a:off x="1187624" y="3019778"/>
              <a:ext cx="504056" cy="265206"/>
            </a:xfrm>
            <a:prstGeom prst="rightArrow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123728" y="1308912"/>
              <a:ext cx="6840760" cy="3632256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 rot="16200000">
              <a:off x="4716016" y="1124246"/>
              <a:ext cx="504056" cy="369332"/>
            </a:xfrm>
            <a:prstGeom prst="rightArrow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4088" y="1284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0000FF"/>
                  </a:solidFill>
                </a:rPr>
                <a:t>十进制计数器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22354" y="1756970"/>
            <a:ext cx="7264562" cy="2304879"/>
            <a:chOff x="1022354" y="1756970"/>
            <a:chExt cx="7264562" cy="2304879"/>
          </a:xfrm>
        </p:grpSpPr>
        <p:sp>
          <p:nvSpPr>
            <p:cNvPr id="23" name="TextBox 22"/>
            <p:cNvSpPr txBox="1"/>
            <p:nvPr/>
          </p:nvSpPr>
          <p:spPr>
            <a:xfrm>
              <a:off x="1022354" y="17569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3415" y="227687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82711" y="369251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15306" y="369251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6376" y="227687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09967" y="2486757"/>
            <a:ext cx="5207489" cy="3715422"/>
            <a:chOff x="3409967" y="2486757"/>
            <a:chExt cx="5207489" cy="3715422"/>
          </a:xfrm>
        </p:grpSpPr>
        <p:sp>
          <p:nvSpPr>
            <p:cNvPr id="29" name="TextBox 28"/>
            <p:cNvSpPr txBox="1"/>
            <p:nvPr/>
          </p:nvSpPr>
          <p:spPr>
            <a:xfrm>
              <a:off x="3409967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6804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24253" y="248995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86916" y="249315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37504" y="5678959"/>
              <a:ext cx="906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0000FF"/>
                  </a:solidFill>
                </a:rPr>
                <a:t>置</a:t>
              </a:r>
              <a:r>
                <a:rPr lang="en-US" altLang="zh-CN" sz="2800" dirty="0" smtClean="0">
                  <a:solidFill>
                    <a:srgbClr val="0000FF"/>
                  </a:solidFill>
                </a:rPr>
                <a:t>9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21242" y="3681705"/>
            <a:ext cx="7265674" cy="2458919"/>
            <a:chOff x="1021242" y="3681705"/>
            <a:chExt cx="7265674" cy="2458919"/>
          </a:xfrm>
        </p:grpSpPr>
        <p:sp>
          <p:nvSpPr>
            <p:cNvPr id="35" name="TextBox 34"/>
            <p:cNvSpPr txBox="1"/>
            <p:nvPr/>
          </p:nvSpPr>
          <p:spPr>
            <a:xfrm>
              <a:off x="1352894" y="5678959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FF0000"/>
                  </a:solidFill>
                </a:rPr>
                <a:t>置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74881" y="37483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21242" y="549429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31376" y="368170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43863" y="36951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56376" y="368170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30972" y="531752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0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74LS290</a:t>
            </a:r>
            <a:r>
              <a:rPr lang="zh-CN" altLang="en-US" dirty="0" smtClean="0"/>
              <a:t>功能表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050020"/>
              </p:ext>
            </p:extLst>
          </p:nvPr>
        </p:nvGraphicFramePr>
        <p:xfrm>
          <a:off x="179388" y="1700213"/>
          <a:ext cx="8642350" cy="387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Visio" r:id="rId4" imgW="4489290" imgH="1993780" progId="Visio.Drawing.11">
                  <p:embed/>
                </p:oleObj>
              </mc:Choice>
              <mc:Fallback>
                <p:oleObj name="Visio" r:id="rId4" imgW="4489290" imgH="199378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730" r="5685" b="7626"/>
                      <a:stretch>
                        <a:fillRect/>
                      </a:stretch>
                    </p:blipFill>
                    <p:spPr bwMode="auto">
                      <a:xfrm>
                        <a:off x="179388" y="1700213"/>
                        <a:ext cx="8642350" cy="3871912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6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55190"/>
              </p:ext>
            </p:extLst>
          </p:nvPr>
        </p:nvGraphicFramePr>
        <p:xfrm>
          <a:off x="227013" y="1744663"/>
          <a:ext cx="3839689" cy="290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公式" r:id="rId4" imgW="1307880" imgH="990360" progId="Equation.3">
                  <p:embed/>
                </p:oleObj>
              </mc:Choice>
              <mc:Fallback>
                <p:oleObj name="公式" r:id="rId4" imgW="1307880" imgH="990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1744663"/>
                        <a:ext cx="3839689" cy="2908473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同步十进制计数器</a:t>
            </a:r>
            <a:endParaRPr lang="zh-CN" altLang="en-US" dirty="0"/>
          </a:p>
        </p:txBody>
      </p:sp>
      <p:pic>
        <p:nvPicPr>
          <p:cNvPr id="4" name="Picture 13" descr="6-3-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188913"/>
            <a:ext cx="3706812" cy="6408737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5724128" y="836712"/>
            <a:ext cx="1296591" cy="518457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10800000">
            <a:off x="3923928" y="3140968"/>
            <a:ext cx="792088" cy="432048"/>
          </a:xfrm>
          <a:prstGeom prst="rightArrow">
            <a:avLst/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11760" y="2288581"/>
            <a:ext cx="2910484" cy="501639"/>
            <a:chOff x="2411760" y="2288581"/>
            <a:chExt cx="2910484" cy="501639"/>
          </a:xfrm>
        </p:grpSpPr>
        <p:sp>
          <p:nvSpPr>
            <p:cNvPr id="8" name="TextBox 7"/>
            <p:cNvSpPr txBox="1"/>
            <p:nvPr/>
          </p:nvSpPr>
          <p:spPr>
            <a:xfrm>
              <a:off x="2915816" y="2288581"/>
              <a:ext cx="240642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在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0000"/>
                  </a:solidFill>
                </a:rPr>
                <a:t>3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=1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时禁止反转。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 rot="9121027">
              <a:off x="2411760" y="2492896"/>
              <a:ext cx="360040" cy="297324"/>
            </a:xfrm>
            <a:prstGeom prst="rightArrow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131840" y="4005064"/>
            <a:ext cx="1080120" cy="648072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49411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在</a:t>
            </a:r>
            <a:r>
              <a:rPr lang="en-US" altLang="zh-CN" dirty="0" smtClean="0">
                <a:solidFill>
                  <a:srgbClr val="FF0000"/>
                </a:solidFill>
              </a:rPr>
              <a:t>1xx1</a:t>
            </a:r>
            <a:r>
              <a:rPr lang="zh-CN" altLang="en-US" dirty="0" smtClean="0">
                <a:solidFill>
                  <a:srgbClr val="FF0000"/>
                </a:solidFill>
              </a:rPr>
              <a:t>时反转。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Text Box 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50825" y="692150"/>
            <a:ext cx="8229600" cy="50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0" dirty="0" smtClean="0"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状态方程</a:t>
            </a:r>
            <a:r>
              <a:rPr kumimoji="1" lang="zh-CN" altLang="en-US" sz="3200" b="0" dirty="0"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和转换</a:t>
            </a:r>
            <a:r>
              <a:rPr kumimoji="1" lang="zh-CN" altLang="en-US" sz="3200" b="0" dirty="0" smtClean="0"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图</a:t>
            </a:r>
            <a:endParaRPr kumimoji="1" lang="zh-CN" altLang="en-US" sz="3200" b="0" dirty="0"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00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12875"/>
            <a:ext cx="7272337" cy="5002213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40" name="AutoShape 8"/>
          <p:cNvSpPr>
            <a:spLocks noChangeArrowheads="1"/>
          </p:cNvSpPr>
          <p:nvPr/>
        </p:nvSpPr>
        <p:spPr bwMode="auto">
          <a:xfrm>
            <a:off x="2555875" y="3284538"/>
            <a:ext cx="2376488" cy="1081087"/>
          </a:xfrm>
          <a:prstGeom prst="curvedDownArrow">
            <a:avLst>
              <a:gd name="adj1" fmla="val 43965"/>
              <a:gd name="adj2" fmla="val 8793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00041" name="Text Box 9"/>
          <p:cNvSpPr txBox="1">
            <a:spLocks noChangeArrowheads="1"/>
          </p:cNvSpPr>
          <p:nvPr/>
        </p:nvSpPr>
        <p:spPr bwMode="auto">
          <a:xfrm>
            <a:off x="2771775" y="4221163"/>
            <a:ext cx="1871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有效循环</a:t>
            </a:r>
          </a:p>
        </p:txBody>
      </p:sp>
      <p:sp>
        <p:nvSpPr>
          <p:cNvPr id="300043" name="Text Box 11"/>
          <p:cNvSpPr txBox="1">
            <a:spLocks noChangeArrowheads="1"/>
          </p:cNvSpPr>
          <p:nvPr/>
        </p:nvSpPr>
        <p:spPr bwMode="auto">
          <a:xfrm>
            <a:off x="6084888" y="5229225"/>
            <a:ext cx="215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</a:rPr>
              <a:t>计数器能自启动</a:t>
            </a:r>
          </a:p>
        </p:txBody>
      </p:sp>
      <p:graphicFrame>
        <p:nvGraphicFramePr>
          <p:cNvPr id="3000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8685"/>
              </p:ext>
            </p:extLst>
          </p:nvPr>
        </p:nvGraphicFramePr>
        <p:xfrm>
          <a:off x="18303" y="1371600"/>
          <a:ext cx="883602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公式" r:id="rId5" imgW="3073320" imgH="1041120" progId="Equation.3">
                  <p:embed/>
                </p:oleObj>
              </mc:Choice>
              <mc:Fallback>
                <p:oleObj name="公式" r:id="rId5" imgW="307332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" y="1371600"/>
                        <a:ext cx="8836025" cy="2994025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71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6" grpId="0" animBg="1" autoUpdateAnimBg="0"/>
      <p:bldP spid="300040" grpId="0" animBg="1"/>
      <p:bldP spid="300041" grpId="0"/>
      <p:bldP spid="30004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状态方程与状态转移图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19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R-S</a:t>
            </a:r>
            <a:r>
              <a:rPr lang="zh-CN" altLang="en-US" dirty="0" smtClean="0"/>
              <a:t>锁存器构成单脉冲发生器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41861"/>
              </p:ext>
            </p:extLst>
          </p:nvPr>
        </p:nvGraphicFramePr>
        <p:xfrm>
          <a:off x="611560" y="1556792"/>
          <a:ext cx="2908300" cy="16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0" name="Visio" r:id="rId4" imgW="1587398" imgH="914705" progId="Visio.Drawing.11">
                  <p:embed/>
                </p:oleObj>
              </mc:Choice>
              <mc:Fallback>
                <p:oleObj name="Visio" r:id="rId4" imgW="1587398" imgH="914705" progId="Visio.Drawing.11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56792"/>
                        <a:ext cx="2908300" cy="167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4842313" y="2276872"/>
            <a:ext cx="3186071" cy="792088"/>
            <a:chOff x="3069" y="2649"/>
            <a:chExt cx="1686" cy="3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auto">
            <a:xfrm>
              <a:off x="3408" y="3033"/>
              <a:ext cx="216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auto">
            <a:xfrm flipV="1">
              <a:off x="3624" y="2659"/>
              <a:ext cx="39" cy="37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31"/>
            <p:cNvSpPr>
              <a:spLocks noChangeShapeType="1"/>
            </p:cNvSpPr>
            <p:nvPr/>
          </p:nvSpPr>
          <p:spPr bwMode="auto">
            <a:xfrm flipV="1">
              <a:off x="3749" y="2660"/>
              <a:ext cx="32" cy="36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32"/>
            <p:cNvSpPr>
              <a:spLocks noChangeShapeType="1"/>
            </p:cNvSpPr>
            <p:nvPr/>
          </p:nvSpPr>
          <p:spPr bwMode="auto">
            <a:xfrm rot="19818055" flipV="1">
              <a:off x="3644" y="2655"/>
              <a:ext cx="114" cy="3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33"/>
            <p:cNvSpPr>
              <a:spLocks noChangeShapeType="1"/>
            </p:cNvSpPr>
            <p:nvPr/>
          </p:nvSpPr>
          <p:spPr bwMode="auto">
            <a:xfrm flipV="1">
              <a:off x="3857" y="2653"/>
              <a:ext cx="40" cy="38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auto">
            <a:xfrm rot="19818055" flipV="1">
              <a:off x="3756" y="2664"/>
              <a:ext cx="123" cy="34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3897" y="2650"/>
              <a:ext cx="587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auto">
            <a:xfrm flipH="1">
              <a:off x="4483" y="2649"/>
              <a:ext cx="1" cy="38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auto">
            <a:xfrm>
              <a:off x="4481" y="3031"/>
              <a:ext cx="274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>
              <a:off x="3069" y="2668"/>
              <a:ext cx="37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i="1">
                  <a:latin typeface="Times New Roman" pitchFamily="18" charset="0"/>
                </a:rPr>
                <a:t>v</a:t>
              </a:r>
              <a:r>
                <a:rPr kumimoji="0" lang="en-US" altLang="zh-CN" baseline="-25000">
                  <a:latin typeface="Times New Roman" pitchFamily="18" charset="0"/>
                </a:rPr>
                <a:t>O</a:t>
              </a:r>
              <a:endParaRPr kumimoji="0" lang="en-US" altLang="zh-CN">
                <a:latin typeface="Times New Roman" pitchFamily="18" charset="0"/>
              </a:endParaRPr>
            </a:p>
          </p:txBody>
        </p:sp>
      </p:grpSp>
      <p:sp>
        <p:nvSpPr>
          <p:cNvPr id="16" name="右箭头 15"/>
          <p:cNvSpPr/>
          <p:nvPr/>
        </p:nvSpPr>
        <p:spPr>
          <a:xfrm>
            <a:off x="3635896" y="2420888"/>
            <a:ext cx="792088" cy="410022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290345"/>
              </p:ext>
            </p:extLst>
          </p:nvPr>
        </p:nvGraphicFramePr>
        <p:xfrm>
          <a:off x="471178" y="3429000"/>
          <a:ext cx="3560762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1" name="Visio" r:id="rId6" imgW="1775155" imgH="1228039" progId="Visio.Drawing.11">
                  <p:embed/>
                </p:oleObj>
              </mc:Choice>
              <mc:Fallback>
                <p:oleObj name="Visio" r:id="rId6" imgW="1775155" imgH="1228039" progId="Visio.Drawing.11">
                  <p:embed/>
                  <p:pic>
                    <p:nvPicPr>
                      <p:cNvPr id="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8" y="3429000"/>
                        <a:ext cx="3560762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2411760" y="3501008"/>
            <a:ext cx="1620180" cy="23762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40763" y="3442158"/>
            <a:ext cx="3270250" cy="2493963"/>
            <a:chOff x="4680388" y="3376474"/>
            <a:chExt cx="3270250" cy="2493963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6207191"/>
                </p:ext>
              </p:extLst>
            </p:nvPr>
          </p:nvGraphicFramePr>
          <p:xfrm>
            <a:off x="4683563" y="3639999"/>
            <a:ext cx="3267075" cy="979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2" name="Visio" r:id="rId8" imgW="1632204" imgH="489204" progId="Visio.Drawing.11">
                    <p:embed/>
                  </p:oleObj>
                </mc:Choice>
                <mc:Fallback>
                  <p:oleObj name="Visio" r:id="rId8" imgW="1632204" imgH="489204" progId="Visio.Drawing.11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563" y="3639999"/>
                          <a:ext cx="3267075" cy="979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3016489"/>
                </p:ext>
              </p:extLst>
            </p:nvPr>
          </p:nvGraphicFramePr>
          <p:xfrm>
            <a:off x="5439213" y="3376474"/>
            <a:ext cx="2249488" cy="2493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3" name="Visio" r:id="rId10" imgW="1124102" imgH="1246022" progId="Visio.Drawing.11">
                    <p:embed/>
                  </p:oleObj>
                </mc:Choice>
                <mc:Fallback>
                  <p:oleObj name="Visio" r:id="rId10" imgW="1124102" imgH="1246022" progId="Visio.Drawing.11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9213" y="3376474"/>
                          <a:ext cx="2249488" cy="2493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8876949"/>
                </p:ext>
              </p:extLst>
            </p:nvPr>
          </p:nvGraphicFramePr>
          <p:xfrm>
            <a:off x="4680388" y="4741724"/>
            <a:ext cx="3249613" cy="1039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24" name="Visio" r:id="rId12" imgW="1626718" imgH="520903" progId="Visio.Drawing.11">
                    <p:embed/>
                  </p:oleObj>
                </mc:Choice>
                <mc:Fallback>
                  <p:oleObj name="Visio" r:id="rId12" imgW="1626718" imgH="520903" progId="Visio.Drawing.11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388" y="4741724"/>
                          <a:ext cx="3249613" cy="1039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右箭头 23"/>
          <p:cNvSpPr/>
          <p:nvPr/>
        </p:nvSpPr>
        <p:spPr>
          <a:xfrm>
            <a:off x="4211960" y="4581128"/>
            <a:ext cx="630353" cy="288032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7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触发器的状态方程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0440"/>
              </p:ext>
            </p:extLst>
          </p:nvPr>
        </p:nvGraphicFramePr>
        <p:xfrm>
          <a:off x="539552" y="1844823"/>
          <a:ext cx="1944216" cy="25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" name="Visio" r:id="rId4" imgW="1168020" imgH="1522293" progId="Visio.Drawing.11">
                  <p:embed/>
                </p:oleObj>
              </mc:Choice>
              <mc:Fallback>
                <p:oleObj name="Visio" r:id="rId4" imgW="1168020" imgH="152229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44823"/>
                        <a:ext cx="1944216" cy="2529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477234" y="18448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真值表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00354"/>
              </p:ext>
            </p:extLst>
          </p:nvPr>
        </p:nvGraphicFramePr>
        <p:xfrm>
          <a:off x="2555776" y="2214156"/>
          <a:ext cx="2736304" cy="3096342"/>
        </p:xfrm>
        <a:graphic>
          <a:graphicData uri="http://schemas.openxmlformats.org/drawingml/2006/table">
            <a:tbl>
              <a:tblPr firstRow="1" firstCol="1" bandRow="1"/>
              <a:tblGrid>
                <a:gridCol w="724655"/>
                <a:gridCol w="754812"/>
                <a:gridCol w="627975"/>
                <a:gridCol w="628862"/>
              </a:tblGrid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R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000" kern="100" baseline="-25000">
                          <a:effectLst/>
                          <a:latin typeface="Calibri"/>
                          <a:ea typeface="宋体"/>
                          <a:cs typeface="Times New Roman"/>
                        </a:rPr>
                        <a:t>N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000" kern="100" baseline="-25000">
                          <a:effectLst/>
                          <a:latin typeface="Calibri"/>
                          <a:ea typeface="宋体"/>
                          <a:cs typeface="Times New Roman"/>
                        </a:rPr>
                        <a:t>N+1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910945"/>
              </p:ext>
            </p:extLst>
          </p:nvPr>
        </p:nvGraphicFramePr>
        <p:xfrm>
          <a:off x="5580112" y="2181410"/>
          <a:ext cx="3433861" cy="14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" name="Visio" r:id="rId6" imgW="1805220" imgH="767751" progId="Visio.Drawing.11">
                  <p:embed/>
                </p:oleObj>
              </mc:Choice>
              <mc:Fallback>
                <p:oleObj name="Visio" r:id="rId6" imgW="1805220" imgH="76775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181410"/>
                        <a:ext cx="3433861" cy="1463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724128" y="18448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卡诺图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689931" y="4077072"/>
            <a:ext cx="3058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写出逻辑表达式：</a:t>
            </a:r>
          </a:p>
          <a:p>
            <a:r>
              <a:rPr lang="en-US" altLang="zh-CN" sz="2000" dirty="0"/>
              <a:t>Q</a:t>
            </a:r>
            <a:r>
              <a:rPr lang="en-US" altLang="zh-CN" sz="2000" baseline="-25000" dirty="0"/>
              <a:t>N+1</a:t>
            </a:r>
            <a:r>
              <a:rPr lang="en-US" altLang="zh-CN" sz="2000" dirty="0"/>
              <a:t>=S+R’Q</a:t>
            </a:r>
            <a:r>
              <a:rPr lang="en-US" altLang="zh-CN" sz="2000" baseline="-25000" dirty="0"/>
              <a:t>N</a:t>
            </a:r>
            <a:endParaRPr lang="zh-CN" altLang="zh-CN" sz="2000" dirty="0"/>
          </a:p>
          <a:p>
            <a:r>
              <a:rPr lang="en-US" altLang="zh-CN" sz="2000" dirty="0"/>
              <a:t>RS=0</a:t>
            </a:r>
            <a:r>
              <a:rPr lang="zh-CN" altLang="zh-CN" sz="2000" dirty="0"/>
              <a:t>；约束条件。</a:t>
            </a:r>
          </a:p>
        </p:txBody>
      </p:sp>
    </p:spTree>
    <p:extLst>
      <p:ext uri="{BB962C8B-B14F-4D97-AF65-F5344CB8AC3E}">
        <p14:creationId xmlns:p14="http://schemas.microsoft.com/office/powerpoint/2010/main" val="6883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87632"/>
          </a:xfrm>
        </p:spPr>
        <p:txBody>
          <a:bodyPr/>
          <a:lstStyle/>
          <a:p>
            <a:r>
              <a:rPr lang="zh-CN" altLang="en-US" dirty="0"/>
              <a:t>以上的</a:t>
            </a:r>
            <a:r>
              <a:rPr lang="en-US" altLang="zh-CN" dirty="0"/>
              <a:t>R-S</a:t>
            </a:r>
            <a:r>
              <a:rPr lang="zh-CN" altLang="en-US" dirty="0"/>
              <a:t>触发器置位与复位不同步，在数字电路中，更多的是在同一时钟脉冲的作用下电路各部分进行同步的状态改变。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同步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564127"/>
              </p:ext>
            </p:extLst>
          </p:nvPr>
        </p:nvGraphicFramePr>
        <p:xfrm>
          <a:off x="827583" y="3212976"/>
          <a:ext cx="3264363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" name="Visio" r:id="rId4" imgW="1978560" imgH="1475117" progId="Visio.Drawing.11">
                  <p:embed/>
                </p:oleObj>
              </mc:Choice>
              <mc:Fallback>
                <p:oleObj name="Visio" r:id="rId4" imgW="1978560" imgH="14751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3212976"/>
                        <a:ext cx="3264363" cy="2448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62599"/>
              </p:ext>
            </p:extLst>
          </p:nvPr>
        </p:nvGraphicFramePr>
        <p:xfrm>
          <a:off x="5436096" y="3933056"/>
          <a:ext cx="18002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4" name="Visio" r:id="rId6" imgW="1082160" imgH="707096" progId="Visio.Drawing.11">
                  <p:embed/>
                </p:oleObj>
              </mc:Choice>
              <mc:Fallback>
                <p:oleObj name="Visio" r:id="rId6" imgW="1082160" imgH="7070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933056"/>
                        <a:ext cx="180022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3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</a:t>
            </a:r>
            <a:r>
              <a:rPr lang="en-US" altLang="zh-CN" dirty="0" smtClean="0"/>
              <a:t>R-S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325587"/>
              </p:ext>
            </p:extLst>
          </p:nvPr>
        </p:nvGraphicFramePr>
        <p:xfrm>
          <a:off x="179513" y="2564904"/>
          <a:ext cx="2376264" cy="178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8" name="Visio" r:id="rId4" imgW="1978560" imgH="1475117" progId="Visio.Drawing.11">
                  <p:embed/>
                </p:oleObj>
              </mc:Choice>
              <mc:Fallback>
                <p:oleObj name="Visio" r:id="rId4" imgW="1978560" imgH="14751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3" y="2564904"/>
                        <a:ext cx="2376264" cy="1782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935523"/>
              </p:ext>
            </p:extLst>
          </p:nvPr>
        </p:nvGraphicFramePr>
        <p:xfrm>
          <a:off x="2699792" y="1772816"/>
          <a:ext cx="5904656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" name="Visio" r:id="rId6" imgW="3971970" imgH="2424562" progId="Visio.Drawing.11">
                  <p:embed/>
                </p:oleObj>
              </mc:Choice>
              <mc:Fallback>
                <p:oleObj name="Visio" r:id="rId6" imgW="3971970" imgH="242456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72816"/>
                        <a:ext cx="5904656" cy="41044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59832" y="602128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置、复位信号只有在时钟脉冲高电平时有效。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带异步置位</a:t>
            </a:r>
            <a:r>
              <a:rPr lang="en-US" altLang="zh-CN" dirty="0"/>
              <a:t>-</a:t>
            </a:r>
            <a:r>
              <a:rPr lang="zh-CN" altLang="en-US" dirty="0"/>
              <a:t>复位端的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pic>
        <p:nvPicPr>
          <p:cNvPr id="4" name="Picture 11" descr="5-3-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60" b="17641"/>
          <a:stretch>
            <a:fillRect/>
          </a:stretch>
        </p:blipFill>
        <p:spPr bwMode="auto">
          <a:xfrm>
            <a:off x="2051720" y="1844824"/>
            <a:ext cx="5472608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2786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515623"/>
          </a:xfrm>
        </p:spPr>
        <p:txBody>
          <a:bodyPr/>
          <a:lstStyle/>
          <a:p>
            <a:r>
              <a:rPr lang="zh-CN" altLang="en-US" dirty="0" smtClean="0"/>
              <a:t>状态方程与状态转移图（有限状态机）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圆圈代表电路稳态，有几个稳态就有几个圆圈；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有向弧表示稳态之间的转移。弧上的标签代表输入向量。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触发器逻辑功能描述方法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323528" y="2961818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N+1</a:t>
            </a:r>
            <a:r>
              <a:rPr lang="en-US" altLang="zh-CN" dirty="0"/>
              <a:t>=S+R’Q</a:t>
            </a:r>
            <a:r>
              <a:rPr lang="en-US" altLang="zh-CN" baseline="-25000" dirty="0"/>
              <a:t>N</a:t>
            </a:r>
            <a:endParaRPr lang="zh-CN" altLang="zh-CN" dirty="0"/>
          </a:p>
          <a:p>
            <a:r>
              <a:rPr lang="en-US" altLang="zh-CN" dirty="0"/>
              <a:t>RS=0</a:t>
            </a:r>
            <a:r>
              <a:rPr lang="zh-CN" altLang="zh-CN" dirty="0"/>
              <a:t>；约束条件。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63694"/>
              </p:ext>
            </p:extLst>
          </p:nvPr>
        </p:nvGraphicFramePr>
        <p:xfrm>
          <a:off x="2339752" y="3068960"/>
          <a:ext cx="6264696" cy="3190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" name="Visio" r:id="rId4" imgW="2351700" imgH="1199611" progId="Visio.Drawing.11">
                  <p:embed/>
                </p:oleObj>
              </mc:Choice>
              <mc:Fallback>
                <p:oleObj name="Visio" r:id="rId4" imgW="2351700" imgH="119961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068960"/>
                        <a:ext cx="6264696" cy="31905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4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有限状态机举例（洗衣机控制逻辑）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015117"/>
              </p:ext>
            </p:extLst>
          </p:nvPr>
        </p:nvGraphicFramePr>
        <p:xfrm>
          <a:off x="251520" y="1772816"/>
          <a:ext cx="8557391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4" name="Visio" r:id="rId4" imgW="9323100" imgH="3764891" progId="Visio.Drawing.11">
                  <p:embed/>
                </p:oleObj>
              </mc:Choice>
              <mc:Fallback>
                <p:oleObj name="Visio" r:id="rId4" imgW="9323100" imgH="376489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772816"/>
                        <a:ext cx="8557391" cy="3456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1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947672"/>
          </a:xfrm>
        </p:spPr>
        <p:txBody>
          <a:bodyPr/>
          <a:lstStyle/>
          <a:p>
            <a:r>
              <a:rPr lang="zh-CN" altLang="en-US" dirty="0"/>
              <a:t>在同步</a:t>
            </a:r>
            <a:r>
              <a:rPr lang="en-US" altLang="zh-CN" dirty="0"/>
              <a:t>R-S</a:t>
            </a:r>
            <a:r>
              <a:rPr lang="zh-CN" altLang="en-US" dirty="0"/>
              <a:t>触发器的输入端，令</a:t>
            </a:r>
            <a:r>
              <a:rPr lang="en-US" altLang="zh-CN" dirty="0"/>
              <a:t>S=R’=D</a:t>
            </a:r>
            <a:r>
              <a:rPr lang="zh-CN" altLang="en-US" dirty="0"/>
              <a:t>，则有：</a:t>
            </a:r>
          </a:p>
          <a:p>
            <a:r>
              <a:rPr lang="en-US" altLang="zh-CN" dirty="0"/>
              <a:t>Q</a:t>
            </a:r>
            <a:r>
              <a:rPr lang="en-US" altLang="zh-CN" baseline="-25000" dirty="0"/>
              <a:t>N+1</a:t>
            </a:r>
            <a:r>
              <a:rPr lang="en-US" altLang="zh-CN" dirty="0"/>
              <a:t>=S+R’Q</a:t>
            </a:r>
            <a:r>
              <a:rPr lang="en-US" altLang="zh-CN" baseline="-25000" dirty="0"/>
              <a:t>N</a:t>
            </a:r>
            <a:r>
              <a:rPr lang="en-US" altLang="zh-CN" dirty="0"/>
              <a:t>=D+DQ</a:t>
            </a:r>
            <a:r>
              <a:rPr lang="en-US" altLang="zh-CN" baseline="-25000" dirty="0"/>
              <a:t>N</a:t>
            </a:r>
            <a:r>
              <a:rPr lang="en-US" altLang="zh-CN" dirty="0"/>
              <a:t>=D</a:t>
            </a:r>
            <a:r>
              <a:rPr lang="zh-CN" altLang="en-US" dirty="0"/>
              <a:t>，构成所谓</a:t>
            </a:r>
            <a:r>
              <a:rPr lang="en-US" altLang="zh-CN" dirty="0"/>
              <a:t>D</a:t>
            </a:r>
            <a:r>
              <a:rPr lang="zh-CN" altLang="en-US" dirty="0"/>
              <a:t>触发器。在时钟脉冲高电平时，输入端</a:t>
            </a:r>
            <a:r>
              <a:rPr lang="en-US" altLang="zh-CN" dirty="0"/>
              <a:t>D</a:t>
            </a:r>
            <a:r>
              <a:rPr lang="zh-CN" altLang="en-US" dirty="0"/>
              <a:t>的数据就会被锁存到</a:t>
            </a:r>
            <a:r>
              <a:rPr lang="en-US" altLang="zh-CN" dirty="0"/>
              <a:t>Q</a:t>
            </a:r>
            <a:r>
              <a:rPr lang="zh-CN" altLang="en-US" dirty="0"/>
              <a:t>输出端。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615208"/>
              </p:ext>
            </p:extLst>
          </p:nvPr>
        </p:nvGraphicFramePr>
        <p:xfrm>
          <a:off x="827583" y="3573016"/>
          <a:ext cx="3515467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4" name="Visio" r:id="rId4" imgW="2133540" imgH="1475117" progId="Visio.Drawing.11">
                  <p:embed/>
                </p:oleObj>
              </mc:Choice>
              <mc:Fallback>
                <p:oleObj name="Visio" r:id="rId4" imgW="2133540" imgH="14751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3573016"/>
                        <a:ext cx="3515467" cy="2448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53103"/>
              </p:ext>
            </p:extLst>
          </p:nvPr>
        </p:nvGraphicFramePr>
        <p:xfrm>
          <a:off x="5427968" y="3381996"/>
          <a:ext cx="1944216" cy="1584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2137"/>
                <a:gridCol w="1222079"/>
              </a:tblGrid>
              <a:tr h="4247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  </a:t>
                      </a:r>
                      <a:r>
                        <a:rPr lang="en-US" sz="1600" kern="100" dirty="0" err="1">
                          <a:effectLst/>
                        </a:rPr>
                        <a:t>Q</a:t>
                      </a:r>
                      <a:r>
                        <a:rPr lang="en-US" sz="1600" kern="100" baseline="30000" dirty="0" err="1">
                          <a:effectLst/>
                        </a:rPr>
                        <a:t>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Q</a:t>
                      </a:r>
                      <a:r>
                        <a:rPr lang="en-US" sz="1600" kern="100" baseline="30000">
                          <a:effectLst/>
                        </a:rPr>
                        <a:t>n+1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/>
                </a:tc>
              </a:tr>
              <a:tr h="11594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0    0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0    1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1    0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1    1 </a:t>
                      </a:r>
                      <a:endParaRPr lang="zh-CN" sz="16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 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92080" y="3012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真值表：</a:t>
            </a:r>
            <a:endParaRPr lang="zh-CN" alt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30857"/>
              </p:ext>
            </p:extLst>
          </p:nvPr>
        </p:nvGraphicFramePr>
        <p:xfrm>
          <a:off x="5436096" y="5301208"/>
          <a:ext cx="1565448" cy="106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5" name="Visio" r:id="rId6" imgW="1006290" imgH="684991" progId="Visio.Drawing.11">
                  <p:embed/>
                </p:oleObj>
              </mc:Choice>
              <mc:Fallback>
                <p:oleObj name="Visio" r:id="rId6" imgW="1006290" imgH="68499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301208"/>
                        <a:ext cx="1565448" cy="1067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触发器状态转移图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123728" y="2924944"/>
            <a:ext cx="720080" cy="7200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88024" y="2924944"/>
            <a:ext cx="720080" cy="7200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596444" y="2494737"/>
            <a:ext cx="2348089" cy="462952"/>
          </a:xfrm>
          <a:custGeom>
            <a:avLst/>
            <a:gdLst>
              <a:gd name="connsiteX0" fmla="*/ 0 w 2348089"/>
              <a:gd name="connsiteY0" fmla="*/ 429085 h 462952"/>
              <a:gd name="connsiteX1" fmla="*/ 1140178 w 2348089"/>
              <a:gd name="connsiteY1" fmla="*/ 107 h 462952"/>
              <a:gd name="connsiteX2" fmla="*/ 2348089 w 2348089"/>
              <a:gd name="connsiteY2" fmla="*/ 462952 h 462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8089" h="462952">
                <a:moveTo>
                  <a:pt x="0" y="429085"/>
                </a:moveTo>
                <a:cubicBezTo>
                  <a:pt x="374415" y="211774"/>
                  <a:pt x="748830" y="-5537"/>
                  <a:pt x="1140178" y="107"/>
                </a:cubicBezTo>
                <a:cubicBezTo>
                  <a:pt x="1531526" y="5751"/>
                  <a:pt x="1939807" y="234351"/>
                  <a:pt x="2348089" y="46295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675467" y="3589867"/>
            <a:ext cx="2223911" cy="486011"/>
          </a:xfrm>
          <a:custGeom>
            <a:avLst/>
            <a:gdLst>
              <a:gd name="connsiteX0" fmla="*/ 2223911 w 2223911"/>
              <a:gd name="connsiteY0" fmla="*/ 0 h 486011"/>
              <a:gd name="connsiteX1" fmla="*/ 1196622 w 2223911"/>
              <a:gd name="connsiteY1" fmla="*/ 485422 h 486011"/>
              <a:gd name="connsiteX2" fmla="*/ 0 w 2223911"/>
              <a:gd name="connsiteY2" fmla="*/ 79022 h 48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3911" h="486011">
                <a:moveTo>
                  <a:pt x="2223911" y="0"/>
                </a:moveTo>
                <a:cubicBezTo>
                  <a:pt x="1895592" y="236126"/>
                  <a:pt x="1567274" y="472252"/>
                  <a:pt x="1196622" y="485422"/>
                </a:cubicBezTo>
                <a:cubicBezTo>
                  <a:pt x="825970" y="498592"/>
                  <a:pt x="412985" y="288807"/>
                  <a:pt x="0" y="7902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557640" y="2827728"/>
            <a:ext cx="654982" cy="811694"/>
          </a:xfrm>
          <a:custGeom>
            <a:avLst/>
            <a:gdLst>
              <a:gd name="connsiteX0" fmla="*/ 654982 w 654982"/>
              <a:gd name="connsiteY0" fmla="*/ 186405 h 811694"/>
              <a:gd name="connsiteX1" fmla="*/ 282449 w 654982"/>
              <a:gd name="connsiteY1" fmla="*/ 5783 h 811694"/>
              <a:gd name="connsiteX2" fmla="*/ 227 w 654982"/>
              <a:gd name="connsiteY2" fmla="*/ 378316 h 811694"/>
              <a:gd name="connsiteX3" fmla="*/ 327604 w 654982"/>
              <a:gd name="connsiteY3" fmla="*/ 796005 h 811694"/>
              <a:gd name="connsiteX4" fmla="*/ 609827 w 654982"/>
              <a:gd name="connsiteY4" fmla="*/ 683116 h 81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982" h="811694">
                <a:moveTo>
                  <a:pt x="654982" y="186405"/>
                </a:moveTo>
                <a:cubicBezTo>
                  <a:pt x="523278" y="80101"/>
                  <a:pt x="391575" y="-26202"/>
                  <a:pt x="282449" y="5783"/>
                </a:cubicBezTo>
                <a:cubicBezTo>
                  <a:pt x="173323" y="37768"/>
                  <a:pt x="-7299" y="246612"/>
                  <a:pt x="227" y="378316"/>
                </a:cubicBezTo>
                <a:cubicBezTo>
                  <a:pt x="7753" y="510020"/>
                  <a:pt x="226004" y="745205"/>
                  <a:pt x="327604" y="796005"/>
                </a:cubicBezTo>
                <a:cubicBezTo>
                  <a:pt x="429204" y="846805"/>
                  <a:pt x="519515" y="764960"/>
                  <a:pt x="609827" y="683116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418667" y="2782376"/>
            <a:ext cx="677371" cy="917812"/>
          </a:xfrm>
          <a:custGeom>
            <a:avLst/>
            <a:gdLst>
              <a:gd name="connsiteX0" fmla="*/ 0 w 677371"/>
              <a:gd name="connsiteY0" fmla="*/ 231757 h 917812"/>
              <a:gd name="connsiteX1" fmla="*/ 293511 w 677371"/>
              <a:gd name="connsiteY1" fmla="*/ 5980 h 917812"/>
              <a:gd name="connsiteX2" fmla="*/ 677333 w 677371"/>
              <a:gd name="connsiteY2" fmla="*/ 446246 h 917812"/>
              <a:gd name="connsiteX3" fmla="*/ 270933 w 677371"/>
              <a:gd name="connsiteY3" fmla="*/ 897802 h 917812"/>
              <a:gd name="connsiteX4" fmla="*/ 22577 w 677371"/>
              <a:gd name="connsiteY4" fmla="*/ 796202 h 91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1" h="917812">
                <a:moveTo>
                  <a:pt x="0" y="231757"/>
                </a:moveTo>
                <a:cubicBezTo>
                  <a:pt x="90311" y="100994"/>
                  <a:pt x="180622" y="-29768"/>
                  <a:pt x="293511" y="5980"/>
                </a:cubicBezTo>
                <a:cubicBezTo>
                  <a:pt x="406400" y="41728"/>
                  <a:pt x="681096" y="297609"/>
                  <a:pt x="677333" y="446246"/>
                </a:cubicBezTo>
                <a:cubicBezTo>
                  <a:pt x="673570" y="594883"/>
                  <a:pt x="380059" y="839476"/>
                  <a:pt x="270933" y="897802"/>
                </a:cubicBezTo>
                <a:cubicBezTo>
                  <a:pt x="161807" y="956128"/>
                  <a:pt x="92192" y="876165"/>
                  <a:pt x="22577" y="796202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216421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D=1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47864" y="429309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D=0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1600" y="323357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D=0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2160" y="351552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6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触发器</a:t>
            </a:r>
            <a:endParaRPr lang="en-US" altLang="zh-CN" dirty="0" smtClean="0"/>
          </a:p>
          <a:p>
            <a:r>
              <a:rPr lang="zh-CN" altLang="en-US" dirty="0"/>
              <a:t>同步时序</a:t>
            </a:r>
            <a:r>
              <a:rPr lang="zh-CN" altLang="en-US" dirty="0" smtClean="0"/>
              <a:t>逻辑电路分析与描述</a:t>
            </a:r>
            <a:endParaRPr lang="en-US" altLang="zh-CN" dirty="0" smtClean="0"/>
          </a:p>
          <a:p>
            <a:r>
              <a:rPr lang="zh-CN" altLang="en-US" dirty="0"/>
              <a:t>异步时序</a:t>
            </a:r>
            <a:r>
              <a:rPr lang="zh-CN" altLang="en-US" dirty="0" smtClean="0"/>
              <a:t>逻辑电路分析</a:t>
            </a:r>
            <a:endParaRPr lang="en-US" altLang="zh-CN" dirty="0" smtClean="0"/>
          </a:p>
          <a:p>
            <a:r>
              <a:rPr lang="zh-CN" altLang="en-US" dirty="0" smtClean="0"/>
              <a:t>同步时序逻辑电路设计方法</a:t>
            </a:r>
            <a:endParaRPr lang="en-US" altLang="zh-CN" dirty="0" smtClean="0"/>
          </a:p>
          <a:p>
            <a:r>
              <a:rPr lang="zh-CN" altLang="en-US" dirty="0"/>
              <a:t>常用时序逻辑电路模块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本章内容概要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9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87324"/>
              </p:ext>
            </p:extLst>
          </p:nvPr>
        </p:nvGraphicFramePr>
        <p:xfrm>
          <a:off x="611560" y="1412776"/>
          <a:ext cx="7920880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Visio" r:id="rId4" imgW="4140200" imgH="1671320" progId="Visio.Drawing.11">
                  <p:embed/>
                </p:oleObj>
              </mc:Choice>
              <mc:Fallback>
                <p:oleObj name="Visio" r:id="rId4" imgW="4140200" imgH="167132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12776"/>
                        <a:ext cx="7920880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83568" y="4437112"/>
            <a:ext cx="756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时钟信号和触发器输出之间的延迟时间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pHL</a:t>
            </a:r>
            <a:r>
              <a:rPr lang="en-US" altLang="zh-CN" sz="2000" dirty="0"/>
              <a:t>(CQ) 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pLH</a:t>
            </a:r>
            <a:r>
              <a:rPr lang="en-US" altLang="zh-CN" sz="2000" dirty="0"/>
              <a:t>(CQ)</a:t>
            </a:r>
            <a:r>
              <a:rPr lang="zh-CN" altLang="zh-CN" sz="2000" dirty="0"/>
              <a:t>；</a:t>
            </a:r>
          </a:p>
          <a:p>
            <a:r>
              <a:rPr lang="zh-CN" altLang="zh-CN" sz="2000" dirty="0"/>
              <a:t>相对于</a:t>
            </a:r>
            <a:r>
              <a:rPr lang="en-US" altLang="zh-CN" sz="2000" dirty="0"/>
              <a:t>CP</a:t>
            </a:r>
            <a:r>
              <a:rPr lang="zh-CN" altLang="zh-CN" sz="2000" dirty="0"/>
              <a:t>信号由低电平变为高电平的时刻，</a:t>
            </a:r>
            <a:r>
              <a:rPr lang="en-US" altLang="zh-CN" sz="2000" dirty="0"/>
              <a:t>Q</a:t>
            </a:r>
            <a:r>
              <a:rPr lang="zh-CN" altLang="zh-CN" sz="2000" dirty="0"/>
              <a:t>的</a:t>
            </a:r>
            <a:r>
              <a:rPr lang="zh-CN" altLang="zh-CN" sz="2000" dirty="0" smtClean="0"/>
              <a:t>变化有</a:t>
            </a:r>
            <a:r>
              <a:rPr lang="zh-CN" altLang="zh-CN" sz="2000" dirty="0"/>
              <a:t>一定的延时；</a:t>
            </a:r>
          </a:p>
          <a:p>
            <a:r>
              <a:rPr lang="zh-CN" altLang="zh-CN" sz="2000" dirty="0"/>
              <a:t>输入数据信号和触发器输出之间的延迟时间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pHL</a:t>
            </a:r>
            <a:r>
              <a:rPr lang="en-US" altLang="zh-CN" sz="2000" dirty="0"/>
              <a:t>(DQ) </a:t>
            </a:r>
            <a:r>
              <a:rPr lang="zh-CN" altLang="zh-CN" sz="2000" dirty="0"/>
              <a:t>和</a:t>
            </a:r>
            <a:r>
              <a:rPr lang="en-US" altLang="zh-CN" sz="2000" baseline="-25000" dirty="0" err="1"/>
              <a:t>tpLH</a:t>
            </a:r>
            <a:r>
              <a:rPr lang="en-US" altLang="zh-CN" sz="2000" dirty="0"/>
              <a:t> (DQ)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r>
              <a:rPr lang="zh-CN" altLang="zh-CN" sz="2000" dirty="0"/>
              <a:t>相对于</a:t>
            </a:r>
            <a:r>
              <a:rPr lang="en-US" altLang="zh-CN" sz="2000" dirty="0"/>
              <a:t>D</a:t>
            </a:r>
            <a:r>
              <a:rPr lang="zh-CN" altLang="zh-CN" sz="2000" dirty="0"/>
              <a:t>的变化，</a:t>
            </a:r>
            <a:r>
              <a:rPr lang="en-US" altLang="zh-CN" sz="2000" dirty="0"/>
              <a:t>Q</a:t>
            </a:r>
            <a:r>
              <a:rPr lang="zh-CN" altLang="zh-CN" sz="2000" dirty="0"/>
              <a:t>的变化将会有一定的</a:t>
            </a:r>
            <a:r>
              <a:rPr lang="zh-CN" altLang="zh-CN" sz="2000" dirty="0" smtClean="0"/>
              <a:t>延时</a:t>
            </a:r>
            <a:r>
              <a:rPr lang="zh-CN" altLang="en-US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2518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集成三态输出</a:t>
            </a:r>
            <a:r>
              <a:rPr lang="en-US" altLang="zh-CN" dirty="0"/>
              <a:t>8D</a:t>
            </a:r>
            <a:r>
              <a:rPr lang="zh-CN" altLang="en-US" dirty="0"/>
              <a:t>锁存器</a:t>
            </a:r>
            <a:r>
              <a:rPr lang="en-US" altLang="zh-CN" dirty="0"/>
              <a:t>——74HC573</a:t>
            </a:r>
            <a:r>
              <a:rPr lang="zh-CN" altLang="en-US" dirty="0"/>
              <a:t>逻辑图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538788"/>
              </p:ext>
            </p:extLst>
          </p:nvPr>
        </p:nvGraphicFramePr>
        <p:xfrm>
          <a:off x="179512" y="1916832"/>
          <a:ext cx="8784976" cy="3332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3" name="Visio" r:id="rId4" imgW="6069330" imgH="2306320" progId="Visio.Drawing.11">
                  <p:embed/>
                </p:oleObj>
              </mc:Choice>
              <mc:Fallback>
                <p:oleObj name="Visio" r:id="rId4" imgW="6069330" imgH="23063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916832"/>
                        <a:ext cx="8784976" cy="33322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73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570179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dirty="0"/>
              <a:t>当</a:t>
            </a:r>
            <a:r>
              <a:rPr lang="en-US" altLang="zh-CN" dirty="0"/>
              <a:t>CP=0</a:t>
            </a:r>
            <a:r>
              <a:rPr lang="zh-CN" altLang="zh-CN" dirty="0"/>
              <a:t>时，</a:t>
            </a:r>
            <a:r>
              <a:rPr lang="en-US" altLang="zh-CN" dirty="0"/>
              <a:t>C’=1</a:t>
            </a:r>
            <a:r>
              <a:rPr lang="zh-CN" altLang="zh-CN" dirty="0"/>
              <a:t>，</a:t>
            </a:r>
            <a:r>
              <a:rPr lang="en-US" altLang="zh-CN" dirty="0"/>
              <a:t>C=0</a:t>
            </a:r>
            <a:r>
              <a:rPr lang="zh-CN" altLang="zh-CN" dirty="0"/>
              <a:t>，传输门</a:t>
            </a:r>
            <a:r>
              <a:rPr lang="en-US" altLang="zh-CN" dirty="0"/>
              <a:t>TG</a:t>
            </a:r>
            <a:r>
              <a:rPr lang="en-US" altLang="zh-CN" baseline="-25000" dirty="0"/>
              <a:t>1</a:t>
            </a:r>
            <a:r>
              <a:rPr lang="zh-CN" altLang="zh-CN" dirty="0"/>
              <a:t>关闭，</a:t>
            </a:r>
            <a:r>
              <a:rPr lang="en-US" altLang="zh-CN" dirty="0" smtClean="0"/>
              <a:t>TG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导通</a:t>
            </a:r>
            <a:r>
              <a:rPr lang="zh-CN" altLang="zh-CN" dirty="0" smtClean="0"/>
              <a:t>，输出</a:t>
            </a:r>
            <a:r>
              <a:rPr lang="zh-CN" altLang="en-US" dirty="0" smtClean="0"/>
              <a:t>锁定</a:t>
            </a:r>
            <a:r>
              <a:rPr lang="zh-CN" altLang="zh-CN" dirty="0" smtClean="0"/>
              <a:t>；</a:t>
            </a:r>
            <a:endParaRPr lang="zh-CN" altLang="zh-CN" dirty="0"/>
          </a:p>
          <a:p>
            <a:r>
              <a:rPr lang="zh-CN" altLang="zh-CN" dirty="0"/>
              <a:t>当</a:t>
            </a:r>
            <a:r>
              <a:rPr lang="en-US" altLang="zh-CN" dirty="0"/>
              <a:t>CP=1</a:t>
            </a:r>
            <a:r>
              <a:rPr lang="zh-CN" altLang="zh-CN" dirty="0"/>
              <a:t>时，</a:t>
            </a:r>
            <a:r>
              <a:rPr lang="en-US" altLang="zh-CN" dirty="0"/>
              <a:t>C’=0</a:t>
            </a:r>
            <a:r>
              <a:rPr lang="zh-CN" altLang="zh-CN" dirty="0"/>
              <a:t>，</a:t>
            </a:r>
            <a:r>
              <a:rPr lang="en-US" altLang="zh-CN" dirty="0"/>
              <a:t>C=1</a:t>
            </a:r>
            <a:r>
              <a:rPr lang="zh-CN" altLang="zh-CN" dirty="0"/>
              <a:t>，传输门</a:t>
            </a:r>
            <a:r>
              <a:rPr lang="en-US" altLang="zh-CN" dirty="0" smtClean="0"/>
              <a:t>TG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导通</a:t>
            </a:r>
            <a:r>
              <a:rPr lang="zh-CN" altLang="zh-CN" dirty="0" smtClean="0"/>
              <a:t>，</a:t>
            </a:r>
            <a:r>
              <a:rPr lang="en-US" altLang="zh-CN" dirty="0" smtClean="0"/>
              <a:t>TG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关闭</a:t>
            </a:r>
            <a:r>
              <a:rPr lang="zh-CN" altLang="zh-CN" dirty="0" smtClean="0"/>
              <a:t>，</a:t>
            </a:r>
            <a:r>
              <a:rPr lang="zh-CN" altLang="zh-CN" dirty="0"/>
              <a:t>此时</a:t>
            </a:r>
            <a:r>
              <a:rPr lang="en-US" altLang="zh-CN" dirty="0"/>
              <a:t>Q=D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使用传输门实现的</a:t>
            </a:r>
            <a:r>
              <a:rPr lang="en-US" altLang="zh-CN" dirty="0"/>
              <a:t>D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663492"/>
              </p:ext>
            </p:extLst>
          </p:nvPr>
        </p:nvGraphicFramePr>
        <p:xfrm>
          <a:off x="539552" y="1124744"/>
          <a:ext cx="6984776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Visio" r:id="rId4" imgW="4140200" imgH="1870710" progId="Visio.Drawing.11">
                  <p:embed/>
                </p:oleObj>
              </mc:Choice>
              <mc:Fallback>
                <p:oleObj name="Visio" r:id="rId4" imgW="4140200" imgH="18707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24744"/>
                        <a:ext cx="6984776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3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只有当时钟脉冲变为有效电平时，触发器才能接受输入信号。触发器的输出状态才可能反转；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时钟脉冲电平的有效期间内，如果</a:t>
            </a:r>
            <a:r>
              <a:rPr lang="en-US" altLang="zh-CN" dirty="0"/>
              <a:t>R-S</a:t>
            </a:r>
            <a:r>
              <a:rPr lang="zh-CN" altLang="en-US" dirty="0"/>
              <a:t>端信号多次变化，则输出状态也会有多次变化，这降低了触发器的抗干扰能力。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电平触发方式</a:t>
            </a:r>
          </a:p>
        </p:txBody>
      </p:sp>
    </p:spTree>
    <p:extLst>
      <p:ext uri="{BB962C8B-B14F-4D97-AF65-F5344CB8AC3E}">
        <p14:creationId xmlns:p14="http://schemas.microsoft.com/office/powerpoint/2010/main" val="16145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zh-CN" altLang="en-US" dirty="0" smtClean="0"/>
              <a:t>电平触发锁存器的空翻现象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电平触发的空翻现象</a:t>
            </a:r>
            <a:endParaRPr lang="zh-CN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7584" y="4725144"/>
            <a:ext cx="77768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/>
            <a:r>
              <a:rPr kumimoji="0" lang="zh-CN" altLang="en-US" sz="2400" dirty="0" smtClean="0">
                <a:latin typeface="Times New Roman" pitchFamily="18" charset="0"/>
              </a:rPr>
              <a:t>在</a:t>
            </a:r>
            <a:r>
              <a:rPr kumimoji="0" lang="zh-CN" altLang="en-US" sz="2400" dirty="0">
                <a:latin typeface="Times New Roman" pitchFamily="18" charset="0"/>
              </a:rPr>
              <a:t>一个</a:t>
            </a:r>
            <a:r>
              <a:rPr kumimoji="0" lang="en-US" altLang="zh-CN" sz="2400" dirty="0">
                <a:latin typeface="Times New Roman" pitchFamily="18" charset="0"/>
              </a:rPr>
              <a:t>CP</a:t>
            </a:r>
            <a:r>
              <a:rPr lang="zh-CN" altLang="en-US" sz="2400" dirty="0">
                <a:latin typeface="Times New Roman" pitchFamily="18" charset="0"/>
              </a:rPr>
              <a:t>脉冲</a:t>
            </a:r>
            <a:r>
              <a:rPr kumimoji="0" lang="zh-CN" altLang="en-US" sz="2400" dirty="0">
                <a:latin typeface="Times New Roman" pitchFamily="18" charset="0"/>
              </a:rPr>
              <a:t>周期内，锁存器状态变化多于一次的现象称为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空翻</a:t>
            </a:r>
            <a:r>
              <a:rPr kumimoji="0" lang="zh-CN" altLang="en-US" sz="2400" dirty="0" smtClean="0">
                <a:latin typeface="Times New Roman" pitchFamily="18" charset="0"/>
              </a:rPr>
              <a:t>。</a:t>
            </a:r>
            <a:r>
              <a:rPr lang="zh-CN" altLang="zh-CN" sz="2400" dirty="0">
                <a:latin typeface="Times New Roman" pitchFamily="18" charset="0"/>
              </a:rPr>
              <a:t>降低了电路的可靠性。使得电路各部分的同步变得很复杂。</a:t>
            </a:r>
            <a:endParaRPr lang="zh-CN" altLang="en-US" sz="2400" dirty="0">
              <a:latin typeface="Times New Roman" pitchFamily="18" charset="0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700088" y="2044700"/>
          <a:ext cx="3584575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name="Visio" r:id="rId4" imgW="1790700" imgH="1233221" progId="Visio.Drawing.6">
                  <p:embed/>
                </p:oleObj>
              </mc:Choice>
              <mc:Fallback>
                <p:oleObj name="Visio" r:id="rId4" imgW="1790700" imgH="123322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044700"/>
                        <a:ext cx="3584575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4795838" y="2398713"/>
          <a:ext cx="3055937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" name="Visio" r:id="rId6" imgW="1528267" imgH="845515" progId="Visio.Drawing.6">
                  <p:embed/>
                </p:oleObj>
              </mc:Choice>
              <mc:Fallback>
                <p:oleObj name="Visio" r:id="rId6" imgW="1528267" imgH="84551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2398713"/>
                        <a:ext cx="3055937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从结构类型分：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主从型触发器</a:t>
            </a:r>
            <a:endParaRPr lang="en-US" altLang="zh-CN" dirty="0" smtClean="0"/>
          </a:p>
          <a:p>
            <a:pPr lvl="1"/>
            <a:r>
              <a:rPr lang="zh-CN" altLang="en-US" dirty="0"/>
              <a:t>维持阻塞型</a:t>
            </a:r>
            <a:r>
              <a:rPr lang="zh-CN" altLang="en-US" dirty="0" smtClean="0"/>
              <a:t>触发器</a:t>
            </a:r>
            <a:endParaRPr lang="en-US" altLang="zh-CN" dirty="0" smtClean="0"/>
          </a:p>
          <a:p>
            <a:pPr lvl="1"/>
            <a:r>
              <a:rPr lang="zh-CN" altLang="en-US" dirty="0"/>
              <a:t>利用门电路传输延迟时间的</a:t>
            </a:r>
            <a:r>
              <a:rPr lang="zh-CN" altLang="en-US" dirty="0" smtClean="0"/>
              <a:t>触发器</a:t>
            </a:r>
            <a:endParaRPr lang="en-US" altLang="zh-CN" dirty="0" smtClean="0"/>
          </a:p>
          <a:p>
            <a:r>
              <a:rPr lang="zh-CN" altLang="en-US" dirty="0"/>
              <a:t>触发类型</a:t>
            </a:r>
            <a:r>
              <a:rPr lang="zh-CN" altLang="en-US" dirty="0" smtClean="0"/>
              <a:t>分：</a:t>
            </a:r>
            <a:endParaRPr lang="en-US" altLang="zh-CN" dirty="0" smtClean="0"/>
          </a:p>
          <a:p>
            <a:pPr lvl="1"/>
            <a:r>
              <a:rPr lang="zh-CN" altLang="en-US" dirty="0"/>
              <a:t>脉冲</a:t>
            </a:r>
            <a:r>
              <a:rPr lang="zh-CN" altLang="en-US" dirty="0" smtClean="0"/>
              <a:t>触发</a:t>
            </a:r>
            <a:endParaRPr lang="en-US" altLang="zh-CN" dirty="0" smtClean="0"/>
          </a:p>
          <a:p>
            <a:pPr lvl="1"/>
            <a:r>
              <a:rPr lang="zh-CN" altLang="en-US" dirty="0"/>
              <a:t>边沿触发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防止“空翻”触发器结构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7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395943"/>
          </a:xfrm>
        </p:spPr>
        <p:txBody>
          <a:bodyPr>
            <a:normAutofit/>
          </a:bodyPr>
          <a:lstStyle/>
          <a:p>
            <a:r>
              <a:rPr lang="zh-CN" altLang="zh-CN" dirty="0"/>
              <a:t>这种结构采用两个触发器的串联。主</a:t>
            </a:r>
            <a:r>
              <a:rPr lang="zh-CN" altLang="zh-CN" dirty="0" smtClean="0"/>
              <a:t>触发器</a:t>
            </a:r>
            <a:r>
              <a:rPr lang="zh-CN" altLang="en-US" dirty="0" smtClean="0"/>
              <a:t>与从触发器</a:t>
            </a:r>
            <a:r>
              <a:rPr lang="zh-CN" altLang="zh-CN" dirty="0" smtClean="0"/>
              <a:t>接入</a:t>
            </a:r>
            <a:r>
              <a:rPr lang="zh-CN" altLang="zh-CN" dirty="0"/>
              <a:t>反相</a:t>
            </a:r>
            <a:r>
              <a:rPr lang="zh-CN" altLang="zh-CN" dirty="0" smtClean="0"/>
              <a:t>时钟脉冲</a:t>
            </a:r>
            <a:r>
              <a:rPr lang="zh-CN" altLang="en-US" dirty="0" smtClean="0"/>
              <a:t>。其工作分为两步。在时钟脉冲的前半个周期，主触发器翻转，从触发器封锁；在时钟脉冲的后半个周期，主触发器封锁，从触发器按照主触发器最后的状态进行触发。</a:t>
            </a:r>
            <a:endParaRPr lang="en-US" altLang="zh-CN" dirty="0" smtClean="0"/>
          </a:p>
          <a:p>
            <a:r>
              <a:rPr lang="zh-CN" altLang="en-US" dirty="0" smtClean="0"/>
              <a:t>电路输出状态的改变时刻取决于时钟脉冲的相位，可以是下降沿，也可以是上升沿。</a:t>
            </a:r>
            <a:endParaRPr lang="en-US" altLang="zh-CN" dirty="0" smtClean="0"/>
          </a:p>
          <a:p>
            <a:r>
              <a:rPr lang="zh-CN" altLang="en-US" dirty="0" smtClean="0"/>
              <a:t>主触发器的工作依然存在着“空翻”或者“一次翻转”的情况。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主从型触发器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1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主从结构</a:t>
            </a:r>
            <a:r>
              <a:rPr lang="en-US" altLang="zh-CN" dirty="0">
                <a:effectLst/>
              </a:rPr>
              <a:t>R-S</a:t>
            </a:r>
            <a:r>
              <a:rPr lang="zh-CN" altLang="zh-CN" dirty="0" smtClean="0">
                <a:effectLst/>
              </a:rPr>
              <a:t>触发器</a:t>
            </a:r>
            <a:r>
              <a:rPr lang="zh-CN" altLang="en-US" dirty="0" smtClean="0">
                <a:effectLst/>
              </a:rPr>
              <a:t>（脉冲触发）</a:t>
            </a:r>
            <a:endParaRPr lang="zh-CN" altLang="en-US" dirty="0"/>
          </a:p>
        </p:txBody>
      </p:sp>
      <p:pic>
        <p:nvPicPr>
          <p:cNvPr id="4" name="Picture 4" descr="5-4-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1" r="31094" b="5205"/>
          <a:stretch>
            <a:fillRect/>
          </a:stretch>
        </p:blipFill>
        <p:spPr bwMode="auto">
          <a:xfrm>
            <a:off x="395536" y="1556792"/>
            <a:ext cx="7056784" cy="288032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5-4-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9" t="16983" b="41119"/>
          <a:stretch>
            <a:fillRect/>
          </a:stretch>
        </p:blipFill>
        <p:spPr bwMode="auto">
          <a:xfrm>
            <a:off x="5436096" y="4869160"/>
            <a:ext cx="2952115" cy="172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4658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4402832" cy="4525963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CLK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时，主触发器按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变化，而从触发器保持状态不变；</a:t>
            </a:r>
          </a:p>
          <a:p>
            <a:r>
              <a:rPr lang="zh-CN" altLang="en-US" dirty="0" smtClean="0"/>
              <a:t>在</a:t>
            </a:r>
            <a:r>
              <a:rPr lang="en-US" altLang="zh-CN" dirty="0"/>
              <a:t>CLK</a:t>
            </a:r>
            <a:r>
              <a:rPr lang="zh-CN" altLang="en-US" dirty="0"/>
              <a:t>由</a:t>
            </a:r>
            <a:r>
              <a:rPr lang="en-US" altLang="zh-CN" dirty="0" smtClean="0"/>
              <a:t>1--〉0</a:t>
            </a:r>
            <a:r>
              <a:rPr lang="zh-CN" altLang="en-US" dirty="0"/>
              <a:t>（下降沿），主触发器保持，从触发器随主触发器的状态翻转，故在</a:t>
            </a:r>
            <a:r>
              <a:rPr lang="en-US" altLang="zh-CN" dirty="0"/>
              <a:t>CLK</a:t>
            </a:r>
            <a:r>
              <a:rPr lang="zh-CN" altLang="en-US" dirty="0"/>
              <a:t>的一个周期内，触发器的输出状态只可能改变一次。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主从结构</a:t>
            </a:r>
            <a:r>
              <a:rPr lang="en-US" altLang="zh-CN" dirty="0"/>
              <a:t>R-S</a:t>
            </a:r>
            <a:r>
              <a:rPr lang="zh-CN" altLang="en-US" dirty="0" smtClean="0"/>
              <a:t>触发器工作原理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779239"/>
              </p:ext>
            </p:extLst>
          </p:nvPr>
        </p:nvGraphicFramePr>
        <p:xfrm>
          <a:off x="4932039" y="1556792"/>
          <a:ext cx="3445141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Visio" r:id="rId4" imgW="2228850" imgH="2563663" progId="Visio.Drawing.11">
                  <p:embed/>
                </p:oleObj>
              </mc:Choice>
              <mc:Fallback>
                <p:oleObj name="Visio" r:id="rId4" imgW="2228850" imgH="25636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145"/>
                      <a:stretch>
                        <a:fillRect/>
                      </a:stretch>
                    </p:blipFill>
                    <p:spPr bwMode="auto">
                      <a:xfrm>
                        <a:off x="4932039" y="1556792"/>
                        <a:ext cx="3445141" cy="396044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5436096" y="2420888"/>
            <a:ext cx="1584176" cy="6480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6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主从结构</a:t>
            </a:r>
            <a:r>
              <a:rPr lang="en-US" altLang="zh-CN" dirty="0" smtClean="0"/>
              <a:t>RS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50230"/>
              </p:ext>
            </p:extLst>
          </p:nvPr>
        </p:nvGraphicFramePr>
        <p:xfrm>
          <a:off x="251520" y="1412776"/>
          <a:ext cx="8568952" cy="4512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2" name="Visio" r:id="rId4" imgW="6743520" imgH="3551657" progId="Visio.Drawing.11">
                  <p:embed/>
                </p:oleObj>
              </mc:Choice>
              <mc:Fallback>
                <p:oleObj name="Visio" r:id="rId4" imgW="6743520" imgH="355165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412776"/>
                        <a:ext cx="8568952" cy="4512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7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235704"/>
          </a:xfrm>
        </p:spPr>
        <p:txBody>
          <a:bodyPr/>
          <a:lstStyle/>
          <a:p>
            <a:r>
              <a:rPr lang="zh-CN" altLang="en-US" dirty="0" smtClean="0"/>
              <a:t>组合逻辑电路：</a:t>
            </a:r>
            <a:endParaRPr lang="en-US" altLang="zh-CN" dirty="0" smtClean="0"/>
          </a:p>
          <a:p>
            <a:pPr lvl="1"/>
            <a:r>
              <a:rPr lang="zh-CN" altLang="en-US" dirty="0"/>
              <a:t>输出仅取决于当时的</a:t>
            </a:r>
            <a:r>
              <a:rPr lang="zh-CN" altLang="en-US" dirty="0" smtClean="0"/>
              <a:t>输入。</a:t>
            </a:r>
            <a:endParaRPr lang="en-US" altLang="zh-CN" dirty="0" smtClean="0"/>
          </a:p>
          <a:p>
            <a:r>
              <a:rPr lang="zh-CN" altLang="en-US" dirty="0"/>
              <a:t>时序</a:t>
            </a:r>
            <a:r>
              <a:rPr lang="zh-CN" altLang="en-US" dirty="0" smtClean="0"/>
              <a:t>逻辑电路：</a:t>
            </a:r>
            <a:endParaRPr lang="en-US" altLang="zh-CN" dirty="0" smtClean="0"/>
          </a:p>
          <a:p>
            <a:pPr lvl="1"/>
            <a:r>
              <a:rPr lang="zh-CN" altLang="en-US" dirty="0"/>
              <a:t>输出不但</a:t>
            </a:r>
            <a:r>
              <a:rPr lang="zh-CN" altLang="en-US" dirty="0" smtClean="0"/>
              <a:t>取决于当时的输入，</a:t>
            </a:r>
            <a:r>
              <a:rPr lang="zh-CN" altLang="en-US" dirty="0"/>
              <a:t>而且还</a:t>
            </a:r>
            <a:r>
              <a:rPr lang="zh-CN" altLang="en-US" dirty="0" smtClean="0"/>
              <a:t>取决于上一时刻的电路状态。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时序逻辑电路概述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55776" y="3645024"/>
            <a:ext cx="4968677" cy="2512610"/>
            <a:chOff x="2555776" y="3645024"/>
            <a:chExt cx="4968677" cy="2512610"/>
          </a:xfrm>
        </p:grpSpPr>
        <p:pic>
          <p:nvPicPr>
            <p:cNvPr id="5" name="Picture 13" descr="6-1-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0" b="5888"/>
            <a:stretch>
              <a:fillRect/>
            </a:stretch>
          </p:blipFill>
          <p:spPr bwMode="auto">
            <a:xfrm>
              <a:off x="2555776" y="3645024"/>
              <a:ext cx="4968677" cy="25126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355976" y="5371947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反馈逻辑电路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371607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为了避免</a:t>
            </a:r>
            <a:r>
              <a:rPr lang="en-US" altLang="zh-CN" sz="2400" dirty="0"/>
              <a:t>R-S</a:t>
            </a:r>
            <a:r>
              <a:rPr lang="zh-CN" altLang="zh-CN" sz="2400" dirty="0"/>
              <a:t>触发器的不定态，将输出端</a:t>
            </a:r>
            <a:r>
              <a:rPr lang="en-US" altLang="zh-CN" sz="2400" dirty="0"/>
              <a:t> Q </a:t>
            </a:r>
            <a:r>
              <a:rPr lang="zh-CN" altLang="zh-CN" sz="2400" dirty="0"/>
              <a:t>和</a:t>
            </a:r>
            <a:r>
              <a:rPr lang="en-US" altLang="zh-CN" sz="2400" dirty="0"/>
              <a:t> Q</a:t>
            </a:r>
            <a:r>
              <a:rPr lang="en-US" altLang="zh-CN" sz="2400" dirty="0" smtClean="0"/>
              <a:t>’</a:t>
            </a:r>
            <a:r>
              <a:rPr lang="zh-CN" altLang="zh-CN" sz="2400" dirty="0" smtClean="0"/>
              <a:t>反馈</a:t>
            </a:r>
            <a:r>
              <a:rPr lang="zh-CN" altLang="zh-CN" sz="2400" dirty="0"/>
              <a:t>到输入端，这种触发器称为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触发器（简称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触发器）。</a:t>
            </a:r>
          </a:p>
          <a:p>
            <a:r>
              <a:rPr lang="zh-CN" altLang="zh-CN" sz="2400" dirty="0"/>
              <a:t>主从结构的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触发器：</a:t>
            </a:r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11560" y="1981997"/>
            <a:ext cx="7714877" cy="4039291"/>
            <a:chOff x="-612" y="0"/>
            <a:chExt cx="6556" cy="2902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-612" y="0"/>
              <a:ext cx="4536" cy="2902"/>
              <a:chOff x="-612" y="0"/>
              <a:chExt cx="4536" cy="2902"/>
            </a:xfrm>
          </p:grpSpPr>
          <p:pic>
            <p:nvPicPr>
              <p:cNvPr id="7" name="Picture 6" descr="5-4-3a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2" y="816"/>
                <a:ext cx="4536" cy="20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757" y="0"/>
                <a:ext cx="253" cy="170"/>
              </a:xfrm>
              <a:prstGeom prst="rect">
                <a:avLst/>
              </a:prstGeom>
              <a:solidFill>
                <a:srgbClr val="FF99CC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99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757" y="1421"/>
                <a:ext cx="253" cy="170"/>
              </a:xfrm>
              <a:prstGeom prst="rect">
                <a:avLst/>
              </a:prstGeom>
              <a:solidFill>
                <a:srgbClr val="FF99CC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99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pic>
          <p:nvPicPr>
            <p:cNvPr id="6" name="Picture 9" descr="5-4-3b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" y="1162"/>
              <a:ext cx="1905" cy="1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7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触发器功能表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90169"/>
              </p:ext>
            </p:extLst>
          </p:nvPr>
        </p:nvGraphicFramePr>
        <p:xfrm>
          <a:off x="683567" y="1412776"/>
          <a:ext cx="3570419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name="Visio" r:id="rId4" imgW="2228850" imgH="2563663" progId="Visio.Drawing.11">
                  <p:embed/>
                </p:oleObj>
              </mc:Choice>
              <mc:Fallback>
                <p:oleObj name="Visio" r:id="rId4" imgW="2228850" imgH="25636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005"/>
                      <a:stretch>
                        <a:fillRect/>
                      </a:stretch>
                    </p:blipFill>
                    <p:spPr bwMode="auto">
                      <a:xfrm>
                        <a:off x="683567" y="1412776"/>
                        <a:ext cx="3570419" cy="41044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5-4-3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30205"/>
            <a:ext cx="4752528" cy="27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427984" y="407707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只有在</a:t>
            </a:r>
            <a:r>
              <a:rPr lang="en-US" altLang="zh-CN" dirty="0"/>
              <a:t>CLK</a:t>
            </a:r>
            <a:r>
              <a:rPr lang="zh-CN" altLang="zh-CN" dirty="0"/>
              <a:t>为低电平时，</a:t>
            </a:r>
            <a:r>
              <a:rPr lang="en-US" altLang="zh-CN" dirty="0"/>
              <a:t>Q</a:t>
            </a:r>
            <a:r>
              <a:rPr lang="zh-CN" altLang="zh-CN" dirty="0"/>
              <a:t>才有可能变化。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187624" y="2348880"/>
            <a:ext cx="1656184" cy="5760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415963"/>
              </p:ext>
            </p:extLst>
          </p:nvPr>
        </p:nvGraphicFramePr>
        <p:xfrm>
          <a:off x="4439934" y="4653136"/>
          <a:ext cx="4429323" cy="1610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5" name="公式" r:id="rId7" imgW="2095200" imgH="761760" progId="Equation.3">
                  <p:embed/>
                </p:oleObj>
              </mc:Choice>
              <mc:Fallback>
                <p:oleObj name="公式" r:id="rId7" imgW="2095200" imgH="76176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934" y="4653136"/>
                        <a:ext cx="4429323" cy="1610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4860032" y="1052736"/>
            <a:ext cx="0" cy="115212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95369" y="10455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4860032" y="2593289"/>
            <a:ext cx="0" cy="547679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00324" y="235822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0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600600"/>
              </p:ext>
            </p:extLst>
          </p:nvPr>
        </p:nvGraphicFramePr>
        <p:xfrm>
          <a:off x="323528" y="1484784"/>
          <a:ext cx="8568952" cy="445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7" name="Visio" r:id="rId4" imgW="6833700" imgH="3551657" progId="Visio.Drawing.11">
                  <p:embed/>
                </p:oleObj>
              </mc:Choice>
              <mc:Fallback>
                <p:oleObj name="Visio" r:id="rId4" imgW="6833700" imgH="355165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484784"/>
                        <a:ext cx="8568952" cy="4452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6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9476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由于输出</a:t>
            </a:r>
            <a:r>
              <a:rPr lang="en-US" altLang="zh-CN" dirty="0" smtClean="0"/>
              <a:t>Q</a:t>
            </a:r>
            <a:r>
              <a:rPr lang="zh-CN" altLang="en-US" dirty="0" smtClean="0"/>
              <a:t>和</a:t>
            </a:r>
            <a:r>
              <a:rPr lang="en-US" altLang="zh-CN" dirty="0" smtClean="0"/>
              <a:t>Q’</a:t>
            </a:r>
            <a:r>
              <a:rPr lang="zh-CN" altLang="en-US" dirty="0" smtClean="0"/>
              <a:t>反馈回输入端。如果</a:t>
            </a:r>
            <a:r>
              <a:rPr lang="en-US" altLang="zh-CN" dirty="0" smtClean="0"/>
              <a:t>Q=0</a:t>
            </a:r>
            <a:r>
              <a:rPr lang="zh-CN" altLang="en-US" dirty="0" smtClean="0"/>
              <a:t>，则主触发器只能接受置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信号；如果</a:t>
            </a:r>
            <a:r>
              <a:rPr lang="en-US" altLang="zh-CN" dirty="0" smtClean="0"/>
              <a:t>Q=1</a:t>
            </a:r>
            <a:r>
              <a:rPr lang="zh-CN" altLang="en-US" dirty="0" smtClean="0"/>
              <a:t>，则主触发器只能接受置</a:t>
            </a:r>
            <a:r>
              <a:rPr lang="en-US" altLang="zh-CN" dirty="0" smtClean="0"/>
              <a:t>0</a:t>
            </a:r>
            <a:r>
              <a:rPr lang="zh-CN" altLang="en-US" dirty="0" smtClean="0"/>
              <a:t>信号。在</a:t>
            </a:r>
            <a:r>
              <a:rPr lang="en-US" altLang="zh-CN" dirty="0" smtClean="0"/>
              <a:t>CP</a:t>
            </a:r>
            <a:r>
              <a:rPr lang="zh-CN" altLang="en-US" dirty="0" smtClean="0"/>
              <a:t>脉冲高电平期间内，主从</a:t>
            </a:r>
            <a:r>
              <a:rPr lang="en-US" altLang="zh-CN" dirty="0" smtClean="0"/>
              <a:t>RS</a:t>
            </a:r>
            <a:r>
              <a:rPr lang="zh-CN" altLang="en-US" dirty="0" smtClean="0"/>
              <a:t>触发器的主触发器可以翻转多次，但</a:t>
            </a:r>
            <a:r>
              <a:rPr lang="en-US" altLang="zh-CN" dirty="0" smtClean="0"/>
              <a:t>JK</a:t>
            </a:r>
            <a:r>
              <a:rPr lang="zh-CN" altLang="en-US" dirty="0" smtClean="0"/>
              <a:t>触发器的主触发器最多只能翻转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触发器的特点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432300" cy="248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2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触发器状态转移图</a:t>
            </a:r>
            <a:endParaRPr lang="zh-CN" altLang="en-US" dirty="0"/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5256213" cy="2287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触发器可以不使用主从结构而直接使用同步</a:t>
            </a:r>
            <a:r>
              <a:rPr lang="en-US" altLang="zh-CN" dirty="0" smtClean="0"/>
              <a:t>RS</a:t>
            </a:r>
            <a:r>
              <a:rPr lang="zh-CN" altLang="en-US" dirty="0" smtClean="0"/>
              <a:t>触发器结构吗？会有什么情况？</a:t>
            </a:r>
            <a:endParaRPr lang="en-US" altLang="zh-CN" dirty="0" smtClean="0"/>
          </a:p>
          <a:p>
            <a:pPr marL="109728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6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当</a:t>
            </a:r>
            <a:r>
              <a:rPr lang="en-US" altLang="zh-CN" dirty="0">
                <a:latin typeface="Times New Roman" pitchFamily="18" charset="0"/>
              </a:rPr>
              <a:t>CP=0</a:t>
            </a:r>
            <a:r>
              <a:rPr lang="zh-CN" altLang="en-US" dirty="0">
                <a:latin typeface="Times New Roman" pitchFamily="18" charset="0"/>
              </a:rPr>
              <a:t>时，</a:t>
            </a:r>
            <a:r>
              <a:rPr lang="en-US" altLang="zh-CN" dirty="0">
                <a:latin typeface="Times New Roman" pitchFamily="18" charset="0"/>
              </a:rPr>
              <a:t>Q</a:t>
            </a:r>
            <a:r>
              <a:rPr lang="en-US" altLang="zh-CN" baseline="-25000" dirty="0">
                <a:latin typeface="Times New Roman" pitchFamily="18" charset="0"/>
              </a:rPr>
              <a:t>M</a:t>
            </a:r>
            <a:r>
              <a:rPr lang="zh-CN" altLang="en-US" dirty="0">
                <a:latin typeface="Times New Roman" pitchFamily="18" charset="0"/>
              </a:rPr>
              <a:t>跟随</a:t>
            </a:r>
            <a:r>
              <a:rPr lang="en-US" altLang="zh-CN" dirty="0">
                <a:latin typeface="Times New Roman" pitchFamily="18" charset="0"/>
              </a:rPr>
              <a:t>D</a:t>
            </a:r>
            <a:r>
              <a:rPr lang="zh-CN" altLang="en-US" dirty="0">
                <a:latin typeface="Times New Roman" pitchFamily="18" charset="0"/>
              </a:rPr>
              <a:t>变化，从锁存器保持</a:t>
            </a:r>
            <a:r>
              <a:rPr lang="zh-CN" altLang="en-US" dirty="0" smtClean="0">
                <a:latin typeface="Times New Roman" pitchFamily="18" charset="0"/>
              </a:rPr>
              <a:t>不变；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当</a:t>
            </a:r>
            <a:r>
              <a:rPr lang="en-US" altLang="zh-CN" dirty="0">
                <a:latin typeface="Times New Roman" pitchFamily="18" charset="0"/>
              </a:rPr>
              <a:t>CP=1</a:t>
            </a:r>
            <a:r>
              <a:rPr lang="zh-CN" altLang="en-US" dirty="0">
                <a:latin typeface="Times New Roman" pitchFamily="18" charset="0"/>
              </a:rPr>
              <a:t>时，主锁存器保持不变，输出送从</a:t>
            </a:r>
            <a:r>
              <a:rPr lang="zh-CN" altLang="en-US" dirty="0" smtClean="0">
                <a:latin typeface="Times New Roman" pitchFamily="18" charset="0"/>
              </a:rPr>
              <a:t>锁存器；</a:t>
            </a:r>
            <a:endParaRPr lang="en-US" altLang="zh-CN" dirty="0" smtClean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主从触发器的状态只有在</a:t>
            </a:r>
            <a:r>
              <a:rPr lang="en-US" altLang="zh-CN" dirty="0">
                <a:latin typeface="Times New Roman" pitchFamily="18" charset="0"/>
              </a:rPr>
              <a:t>CP</a:t>
            </a:r>
            <a:r>
              <a:rPr lang="zh-CN" altLang="en-US" dirty="0">
                <a:latin typeface="Times New Roman" pitchFamily="18" charset="0"/>
              </a:rPr>
              <a:t>上升沿时刻才会改变</a:t>
            </a:r>
          </a:p>
          <a:p>
            <a:endParaRPr lang="zh-CN" altLang="en-US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itchFamily="18" charset="0"/>
              </a:rPr>
              <a:t>主从</a:t>
            </a:r>
            <a:r>
              <a:rPr lang="en-US" altLang="zh-CN" dirty="0">
                <a:latin typeface="Times New Roman" pitchFamily="18" charset="0"/>
              </a:rPr>
              <a:t>D</a:t>
            </a:r>
            <a:r>
              <a:rPr lang="zh-CN" altLang="en-US" dirty="0">
                <a:latin typeface="Times New Roman" pitchFamily="18" charset="0"/>
              </a:rPr>
              <a:t>触发器原理框图及逻辑符号</a:t>
            </a:r>
            <a:br>
              <a:rPr lang="zh-CN" altLang="en-US" dirty="0">
                <a:latin typeface="Times New Roman" pitchFamily="18" charset="0"/>
              </a:rPr>
            </a:br>
            <a:endParaRPr lang="zh-CN" altLang="en-US" dirty="0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56687"/>
              </p:ext>
            </p:extLst>
          </p:nvPr>
        </p:nvGraphicFramePr>
        <p:xfrm>
          <a:off x="1187624" y="3645024"/>
          <a:ext cx="6595138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" name="Visio" r:id="rId4" imgW="3837127" imgH="1258824" progId="Visio.Drawing.6">
                  <p:embed/>
                </p:oleObj>
              </mc:Choice>
              <mc:Fallback>
                <p:oleObj name="Visio" r:id="rId4" imgW="3837127" imgH="125882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45024"/>
                        <a:ext cx="6595138" cy="2160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2483768" y="3100318"/>
            <a:ext cx="936104" cy="16968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97822" y="31003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主触发器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23928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从触发器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3923928" y="3100318"/>
            <a:ext cx="1107996" cy="16968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0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主从型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717209"/>
              </p:ext>
            </p:extLst>
          </p:nvPr>
        </p:nvGraphicFramePr>
        <p:xfrm>
          <a:off x="611560" y="1268760"/>
          <a:ext cx="45339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7" name="Visio" r:id="rId4" imgW="4532630" imgH="1485900" progId="Visio.Drawing.11">
                  <p:embed/>
                </p:oleObj>
              </mc:Choice>
              <mc:Fallback>
                <p:oleObj name="Visio" r:id="rId4" imgW="4532630" imgH="14859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68760"/>
                        <a:ext cx="45339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11560" y="3078683"/>
            <a:ext cx="7776864" cy="3027658"/>
            <a:chOff x="0" y="0"/>
            <a:chExt cx="6330950" cy="2947649"/>
          </a:xfrm>
        </p:grpSpPr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443059" y="0"/>
              <a:ext cx="4743451" cy="2038350"/>
              <a:chOff x="442912" y="0"/>
              <a:chExt cx="2988" cy="1284"/>
            </a:xfrm>
          </p:grpSpPr>
          <p:sp>
            <p:nvSpPr>
              <p:cNvPr id="15" name="Rectangle 21"/>
              <p:cNvSpPr>
                <a:spLocks noChangeArrowheads="1"/>
              </p:cNvSpPr>
              <p:nvPr/>
            </p:nvSpPr>
            <p:spPr bwMode="auto">
              <a:xfrm>
                <a:off x="442912" y="10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16" name="Rectangle 23"/>
              <p:cNvSpPr>
                <a:spLocks noChangeArrowheads="1"/>
              </p:cNvSpPr>
              <p:nvPr/>
            </p:nvSpPr>
            <p:spPr bwMode="auto">
              <a:xfrm>
                <a:off x="444219" y="0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17" name="Rectangle 24"/>
              <p:cNvSpPr>
                <a:spLocks noChangeArrowheads="1"/>
              </p:cNvSpPr>
              <p:nvPr/>
            </p:nvSpPr>
            <p:spPr bwMode="auto">
              <a:xfrm>
                <a:off x="445672" y="8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2" y="111125"/>
              <a:ext cx="6316663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1268212" y="1110914"/>
              <a:ext cx="4975225" cy="1836735"/>
              <a:chOff x="1268412" y="1112838"/>
              <a:chExt cx="3134" cy="1157"/>
            </a:xfrm>
          </p:grpSpPr>
          <p:sp>
            <p:nvSpPr>
              <p:cNvPr id="12" name="Rectangle 29"/>
              <p:cNvSpPr>
                <a:spLocks noChangeArrowheads="1"/>
              </p:cNvSpPr>
              <p:nvPr/>
            </p:nvSpPr>
            <p:spPr bwMode="auto">
              <a:xfrm>
                <a:off x="1268412" y="1112841"/>
                <a:ext cx="228" cy="113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13" name="Rectangle 32"/>
              <p:cNvSpPr>
                <a:spLocks noChangeArrowheads="1"/>
              </p:cNvSpPr>
              <p:nvPr/>
            </p:nvSpPr>
            <p:spPr bwMode="auto">
              <a:xfrm>
                <a:off x="1269928" y="1112858"/>
                <a:ext cx="228" cy="113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14" name="Rectangle 31"/>
              <p:cNvSpPr>
                <a:spLocks noChangeArrowheads="1"/>
              </p:cNvSpPr>
              <p:nvPr/>
            </p:nvSpPr>
            <p:spPr bwMode="auto">
              <a:xfrm>
                <a:off x="1271318" y="1112838"/>
                <a:ext cx="228" cy="115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/>
                    <a:ea typeface="宋体"/>
                    <a:cs typeface="Times New Roman"/>
                  </a:rPr>
                  <a:t> </a:t>
                </a:r>
                <a:endParaRPr lang="zh-CN" sz="120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pic>
          <p:nvPicPr>
            <p:cNvPr id="10" name="图片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7938"/>
              <a:ext cx="6330950" cy="446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5" y="1782763"/>
              <a:ext cx="6272212" cy="1122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3239081" y="2524254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CP</a:t>
            </a:r>
            <a:r>
              <a:rPr lang="zh-CN" altLang="en-US" dirty="0" smtClean="0"/>
              <a:t>低电平时，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M</a:t>
            </a:r>
            <a:r>
              <a:rPr lang="zh-CN" altLang="en-US" dirty="0" smtClean="0"/>
              <a:t>随</a:t>
            </a:r>
            <a:r>
              <a:rPr lang="en-US" altLang="zh-CN" dirty="0" smtClean="0"/>
              <a:t>D</a:t>
            </a:r>
            <a:r>
              <a:rPr lang="zh-CN" altLang="en-US" dirty="0" smtClean="0"/>
              <a:t>变化。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 flipH="1">
            <a:off x="4716016" y="2893586"/>
            <a:ext cx="156686" cy="67943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49160" y="6237312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</a:t>
            </a:r>
            <a:r>
              <a:rPr lang="zh-CN" altLang="en-US" dirty="0" smtClean="0"/>
              <a:t>上升沿，</a:t>
            </a:r>
            <a:r>
              <a:rPr lang="en-US" altLang="zh-CN" dirty="0" smtClean="0"/>
              <a:t>Q=Q</a:t>
            </a:r>
            <a:r>
              <a:rPr lang="en-US" altLang="zh-CN" baseline="-25000" dirty="0" smtClean="0"/>
              <a:t>M</a:t>
            </a:r>
            <a:r>
              <a:rPr lang="zh-CN" altLang="en-US" dirty="0" smtClean="0"/>
              <a:t>，主触发器被封锁。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13" idx="2"/>
          </p:cNvCxnSpPr>
          <p:nvPr/>
        </p:nvCxnSpPr>
        <p:spPr>
          <a:xfrm flipH="1" flipV="1">
            <a:off x="5125717" y="5877272"/>
            <a:ext cx="222308" cy="22906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6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主从结构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触发器逻辑图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828244"/>
              </p:ext>
            </p:extLst>
          </p:nvPr>
        </p:nvGraphicFramePr>
        <p:xfrm>
          <a:off x="755575" y="1556792"/>
          <a:ext cx="7157422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" name="Visio" r:id="rId4" imgW="3768090" imgH="2073910" progId="Visio.Drawing.11">
                  <p:embed/>
                </p:oleObj>
              </mc:Choice>
              <mc:Fallback>
                <p:oleObj name="Visio" r:id="rId4" imgW="3768090" imgH="20739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5" y="1556792"/>
                        <a:ext cx="7157422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4932040" y="1988840"/>
            <a:ext cx="2088232" cy="24482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475656" y="1988840"/>
            <a:ext cx="3096344" cy="24482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3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152128"/>
          </a:xfrm>
        </p:spPr>
        <p:txBody>
          <a:bodyPr/>
          <a:lstStyle/>
          <a:p>
            <a:r>
              <a:rPr lang="zh-CN" altLang="en-US" dirty="0"/>
              <a:t>触发器采用了不同的电路结构，只有在</a:t>
            </a:r>
            <a:r>
              <a:rPr lang="en-US" altLang="zh-CN" i="1" dirty="0">
                <a:latin typeface="Times New Roman" pitchFamily="18" charset="0"/>
              </a:rPr>
              <a:t>CP</a:t>
            </a:r>
            <a:r>
              <a:rPr lang="zh-CN" altLang="en-US" dirty="0"/>
              <a:t>脉冲的上升沿或下降沿时刻接收输入信号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边沿型触发器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265776"/>
              </p:ext>
            </p:extLst>
          </p:nvPr>
        </p:nvGraphicFramePr>
        <p:xfrm>
          <a:off x="1763688" y="2708920"/>
          <a:ext cx="4752528" cy="330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" name="Visio" r:id="rId4" imgW="1615745" imgH="1124102" progId="Visio.Drawing.11">
                  <p:embed/>
                </p:oleObj>
              </mc:Choice>
              <mc:Fallback>
                <p:oleObj name="Visio" r:id="rId4" imgW="1615745" imgH="1124102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708920"/>
                        <a:ext cx="4752528" cy="3306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0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k</m:t>
                        </m:r>
                        <m:r>
                          <a:rPr lang="en-US" altLang="zh-CN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Q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k</m:t>
                            </m:r>
                          </m:e>
                        </m:d>
                        <m:r>
                          <a:rPr lang="en-US" altLang="zh-CN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X</m:t>
                        </m:r>
                        <m:d>
                          <m:d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k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Y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k</m:t>
                    </m:r>
                    <m:r>
                      <a:rPr lang="en-US" altLang="zh-CN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k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X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k</m:t>
                    </m:r>
                    <m:r>
                      <a:rPr lang="en-US" altLang="zh-CN">
                        <a:latin typeface="Cambria Math"/>
                      </a:rPr>
                      <m:t>))</m:t>
                    </m:r>
                  </m:oMath>
                </a14:m>
                <a:r>
                  <a:rPr lang="zh-CN" altLang="en-US" dirty="0" smtClean="0"/>
                  <a:t>；</a:t>
                </a:r>
                <a:r>
                  <a:rPr lang="en-US" altLang="zh-CN" dirty="0"/>
                  <a:t>k=0,1,2</a:t>
                </a:r>
                <a:r>
                  <a:rPr lang="en-US" altLang="zh-CN" dirty="0" smtClean="0"/>
                  <a:t>,…</a:t>
                </a:r>
                <a:r>
                  <a:rPr lang="zh-CN" altLang="en-US" dirty="0" smtClean="0"/>
                  <a:t>；逻辑时刻。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其中：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X={x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,x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,…,x</a:t>
                </a:r>
                <a:r>
                  <a:rPr lang="en-US" altLang="zh-CN" baseline="-25000" dirty="0" smtClean="0"/>
                  <a:t>i</a:t>
                </a:r>
                <a:r>
                  <a:rPr lang="en-US" altLang="zh-CN" dirty="0" smtClean="0"/>
                  <a:t>}</a:t>
                </a:r>
                <a:r>
                  <a:rPr lang="zh-CN" altLang="en-US" dirty="0" smtClean="0"/>
                  <a:t>：输入向量；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Q={q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,q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,…,</a:t>
                </a:r>
                <a:r>
                  <a:rPr lang="en-US" altLang="zh-CN" dirty="0" err="1" smtClean="0"/>
                  <a:t>q</a:t>
                </a:r>
                <a:r>
                  <a:rPr lang="en-US" altLang="zh-CN" baseline="-25000" dirty="0" err="1" smtClean="0"/>
                  <a:t>n</a:t>
                </a:r>
                <a:r>
                  <a:rPr lang="en-US" altLang="zh-CN" dirty="0" smtClean="0"/>
                  <a:t>}</a:t>
                </a:r>
                <a:r>
                  <a:rPr lang="zh-CN" altLang="en-US" dirty="0" smtClean="0"/>
                  <a:t>：状态向量；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Y={y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,y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,…,</a:t>
                </a:r>
                <a:r>
                  <a:rPr lang="en-US" altLang="zh-CN" dirty="0" err="1" smtClean="0"/>
                  <a:t>y</a:t>
                </a:r>
                <a:r>
                  <a:rPr lang="en-US" altLang="zh-CN" baseline="-25000" dirty="0" err="1" smtClean="0"/>
                  <a:t>m</a:t>
                </a:r>
                <a:r>
                  <a:rPr lang="en-US" altLang="zh-CN" dirty="0" smtClean="0"/>
                  <a:t>}</a:t>
                </a:r>
                <a:r>
                  <a:rPr lang="zh-CN" altLang="en-US" dirty="0" smtClean="0"/>
                  <a:t>：输出向量。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在</a:t>
                </a:r>
                <a:r>
                  <a:rPr lang="zh-CN" altLang="en-US" dirty="0"/>
                  <a:t>动力学</a:t>
                </a:r>
                <a:r>
                  <a:rPr lang="zh-CN" altLang="en-US" dirty="0" smtClean="0"/>
                  <a:t>系统</a:t>
                </a:r>
                <a:r>
                  <a:rPr lang="zh-CN" altLang="en-US" dirty="0"/>
                  <a:t>中</a:t>
                </a:r>
                <a:r>
                  <a:rPr lang="zh-CN" altLang="en-US" dirty="0" smtClean="0"/>
                  <a:t>，微分方程是表达系统行为的数学模型。输出不但取决于输入，还取决于系统的状态初值。这一现象称为“惯性”。</a:t>
                </a:r>
                <a:endParaRPr lang="en-US" altLang="zh-CN" dirty="0" smtClean="0"/>
              </a:p>
              <a:p>
                <a:r>
                  <a:rPr lang="zh-CN" altLang="en-US" dirty="0"/>
                  <a:t>在数字系统中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输入导致了输出的变化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这种变化通过反馈电路而</a:t>
                </a:r>
                <a:r>
                  <a:rPr lang="zh-CN" altLang="en-US" dirty="0" smtClean="0"/>
                  <a:t>具有“持续”性，</a:t>
                </a:r>
                <a:r>
                  <a:rPr lang="zh-CN" altLang="en-US" dirty="0"/>
                  <a:t>就称为“记忆”。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3852" b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时序逻辑电路的状态方程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1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CMOS</a:t>
            </a:r>
            <a:r>
              <a:rPr lang="zh-CN" altLang="zh-CN" dirty="0">
                <a:effectLst/>
              </a:rPr>
              <a:t>传输</a:t>
            </a:r>
            <a:r>
              <a:rPr lang="zh-CN" altLang="zh-CN" dirty="0" smtClean="0">
                <a:effectLst/>
              </a:rPr>
              <a:t>门边沿</a:t>
            </a:r>
            <a:r>
              <a:rPr lang="zh-CN" altLang="zh-CN" dirty="0">
                <a:effectLst/>
              </a:rPr>
              <a:t>型</a:t>
            </a:r>
            <a:r>
              <a:rPr lang="en-US" altLang="zh-CN" dirty="0">
                <a:effectLst/>
              </a:rPr>
              <a:t>D</a:t>
            </a:r>
            <a:r>
              <a:rPr lang="zh-CN" altLang="zh-CN" dirty="0">
                <a:effectLst/>
              </a:rPr>
              <a:t>触发器</a:t>
            </a:r>
            <a:endParaRPr lang="zh-CN" altLang="en-US" dirty="0"/>
          </a:p>
        </p:txBody>
      </p:sp>
      <p:pic>
        <p:nvPicPr>
          <p:cNvPr id="4" name="Picture 22" descr="5-5-1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" b="5246"/>
          <a:stretch>
            <a:fillRect/>
          </a:stretch>
        </p:blipFill>
        <p:spPr bwMode="auto">
          <a:xfrm>
            <a:off x="1115616" y="1457324"/>
            <a:ext cx="7128792" cy="254774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/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56103"/>
              </p:ext>
            </p:extLst>
          </p:nvPr>
        </p:nvGraphicFramePr>
        <p:xfrm>
          <a:off x="899592" y="4149080"/>
          <a:ext cx="711966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5" name="公式" r:id="rId5" imgW="4000500" imgH="482600" progId="Equation.3">
                  <p:embed/>
                </p:oleObj>
              </mc:Choice>
              <mc:Fallback>
                <p:oleObj name="公式" r:id="rId5" imgW="4000500" imgH="482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149080"/>
                        <a:ext cx="7119664" cy="86409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462903"/>
              </p:ext>
            </p:extLst>
          </p:nvPr>
        </p:nvGraphicFramePr>
        <p:xfrm>
          <a:off x="827584" y="5157192"/>
          <a:ext cx="7416824" cy="97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6" name="公式" r:id="rId7" imgW="3683000" imgH="482600" progId="Equation.3">
                  <p:embed/>
                </p:oleObj>
              </mc:Choice>
              <mc:Fallback>
                <p:oleObj name="公式" r:id="rId7" imgW="36830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157192"/>
                        <a:ext cx="7416824" cy="9762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43608" y="28529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0</a:t>
            </a:r>
            <a:endParaRPr lang="zh-CN" altLang="en-US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05308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363573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19872" y="2132856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99992" y="3056987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40152" y="2132856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64288" y="3056987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2" idx="3"/>
          </p:cNvCxnSpPr>
          <p:nvPr/>
        </p:nvCxnSpPr>
        <p:spPr>
          <a:xfrm flipV="1">
            <a:off x="1374148" y="2852936"/>
            <a:ext cx="245524" cy="184666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2411760" y="3149320"/>
            <a:ext cx="216024" cy="207672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flipV="1">
            <a:off x="2411760" y="3635732"/>
            <a:ext cx="216024" cy="184666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419872" y="2512381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05743" y="3330082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940152" y="2469107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64288" y="3369559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491880" y="2317522"/>
            <a:ext cx="0" cy="15158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6" idx="0"/>
          </p:cNvCxnSpPr>
          <p:nvPr/>
        </p:nvCxnSpPr>
        <p:spPr>
          <a:xfrm>
            <a:off x="4572000" y="3253156"/>
            <a:ext cx="5751" cy="769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12160" y="2317522"/>
            <a:ext cx="0" cy="15158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30" idx="0"/>
          </p:cNvCxnSpPr>
          <p:nvPr/>
        </p:nvCxnSpPr>
        <p:spPr>
          <a:xfrm>
            <a:off x="7236296" y="3253156"/>
            <a:ext cx="0" cy="11640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1" grpId="0" animBg="1"/>
      <p:bldP spid="26" grpId="0" animBg="1"/>
      <p:bldP spid="29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维持阻塞型</a:t>
            </a:r>
            <a:r>
              <a:rPr lang="en-US" altLang="zh-CN" dirty="0">
                <a:effectLst/>
              </a:rPr>
              <a:t>D</a:t>
            </a:r>
            <a:r>
              <a:rPr lang="zh-CN" altLang="zh-CN" dirty="0">
                <a:effectLst/>
              </a:rPr>
              <a:t>触发器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96443"/>
              </p:ext>
            </p:extLst>
          </p:nvPr>
        </p:nvGraphicFramePr>
        <p:xfrm>
          <a:off x="539552" y="1340768"/>
          <a:ext cx="5276448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6" name="Visio" r:id="rId4" imgW="3564000" imgH="2486025" progId="Visio.Drawing.11">
                  <p:embed/>
                </p:oleObj>
              </mc:Choice>
              <mc:Fallback>
                <p:oleObj name="Visio" r:id="rId4" imgW="3564000" imgH="24860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340768"/>
                        <a:ext cx="5276448" cy="3672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6281208" y="2213242"/>
            <a:ext cx="1792287" cy="1311275"/>
            <a:chOff x="4175" y="1229"/>
            <a:chExt cx="1129" cy="826"/>
          </a:xfrm>
        </p:grpSpPr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4261" y="1456"/>
              <a:ext cx="163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4175" y="1702"/>
              <a:ext cx="24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 flipV="1">
              <a:off x="4423" y="1610"/>
              <a:ext cx="96" cy="9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>
              <a:off x="4424" y="1692"/>
              <a:ext cx="95" cy="10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4978" y="1466"/>
              <a:ext cx="20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5016" y="1924"/>
              <a:ext cx="17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4976" y="1904"/>
              <a:ext cx="45" cy="45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4406" y="1336"/>
              <a:ext cx="33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2000">
                  <a:latin typeface="Times New Roman" pitchFamily="18" charset="0"/>
                </a:rPr>
                <a:t>1D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478" y="1582"/>
              <a:ext cx="318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2000" dirty="0">
                  <a:latin typeface="Times New Roman" pitchFamily="18" charset="0"/>
                </a:rPr>
                <a:t>C1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4949" y="1229"/>
              <a:ext cx="32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2000"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4979" y="1674"/>
              <a:ext cx="325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2000"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5045" y="1715"/>
              <a:ext cx="125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425" y="1326"/>
              <a:ext cx="545" cy="729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05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4042792" cy="795544"/>
          </a:xfrm>
        </p:spPr>
        <p:txBody>
          <a:bodyPr/>
          <a:lstStyle/>
          <a:p>
            <a:r>
              <a:rPr lang="en-US" altLang="zh-CN" dirty="0" smtClean="0"/>
              <a:t>CP=0</a:t>
            </a:r>
            <a:r>
              <a:rPr lang="zh-CN" altLang="en-US" dirty="0" smtClean="0"/>
              <a:t>时。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</p:spPr>
        <p:txBody>
          <a:bodyPr/>
          <a:lstStyle/>
          <a:p>
            <a:r>
              <a:rPr lang="zh-CN" altLang="en-US" dirty="0" smtClean="0"/>
              <a:t>维持阻塞型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881443"/>
              </p:ext>
            </p:extLst>
          </p:nvPr>
        </p:nvGraphicFramePr>
        <p:xfrm>
          <a:off x="1475656" y="2348880"/>
          <a:ext cx="5688632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0" name="Visio" r:id="rId4" imgW="2167738" imgH="1449324" progId="Visio.Drawing.11">
                  <p:embed/>
                </p:oleObj>
              </mc:Choice>
              <mc:Fallback>
                <p:oleObj name="Visio" r:id="rId4" imgW="2167738" imgH="144932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348880"/>
                        <a:ext cx="5688632" cy="3456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23928" y="543593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=0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508104" y="2348880"/>
            <a:ext cx="1728192" cy="29523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15879" y="405804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8372" y="31723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9712" y="255561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9712" y="494116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8202" y="55172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状态维持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6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79519"/>
          </a:xfrm>
        </p:spPr>
        <p:txBody>
          <a:bodyPr/>
          <a:lstStyle/>
          <a:p>
            <a:r>
              <a:rPr lang="en-US" altLang="zh-CN" dirty="0" smtClean="0"/>
              <a:t>CP=0--&gt;1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D=0</a:t>
            </a:r>
            <a:r>
              <a:rPr lang="zh-CN" altLang="en-US" dirty="0" smtClean="0"/>
              <a:t>，则有：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维持阻塞型</a:t>
            </a:r>
            <a:r>
              <a:rPr lang="en-US" altLang="zh-CN" dirty="0"/>
              <a:t>D</a:t>
            </a:r>
            <a:r>
              <a:rPr lang="zh-CN" altLang="en-US" dirty="0"/>
              <a:t>触发器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27529"/>
              </p:ext>
            </p:extLst>
          </p:nvPr>
        </p:nvGraphicFramePr>
        <p:xfrm>
          <a:off x="2125663" y="2182813"/>
          <a:ext cx="4340225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3" name="Visio" r:id="rId4" imgW="2183282" imgH="1464869" progId="Visio.Drawing.6">
                  <p:embed/>
                </p:oleObj>
              </mc:Choice>
              <mc:Fallback>
                <p:oleObj name="Visio" r:id="rId4" imgW="2183282" imgH="146486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2182813"/>
                        <a:ext cx="4340225" cy="290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87900" y="3678610"/>
            <a:ext cx="441326" cy="398462"/>
            <a:chOff x="4787900" y="3678610"/>
            <a:chExt cx="441326" cy="398462"/>
          </a:xfrm>
        </p:grpSpPr>
        <p:sp>
          <p:nvSpPr>
            <p:cNvPr id="29" name="Line 7"/>
            <p:cNvSpPr>
              <a:spLocks noChangeShapeType="1"/>
            </p:cNvSpPr>
            <p:nvPr/>
          </p:nvSpPr>
          <p:spPr bwMode="auto">
            <a:xfrm>
              <a:off x="4787900" y="3835400"/>
              <a:ext cx="228600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4954588" y="3678610"/>
              <a:ext cx="274638" cy="398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00FF"/>
                  </a:solidFill>
                </a:rPr>
                <a:t>0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02188" y="2655888"/>
            <a:ext cx="2203450" cy="1509712"/>
            <a:chOff x="4802188" y="2655888"/>
            <a:chExt cx="2203450" cy="1509712"/>
          </a:xfrm>
        </p:grpSpPr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4802188" y="2994025"/>
              <a:ext cx="212725" cy="0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4930775" y="2767013"/>
              <a:ext cx="274638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0000FF"/>
                  </a:solidFill>
                </a:rPr>
                <a:t>1</a:t>
              </a:r>
            </a:p>
          </p:txBody>
        </p: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6400800" y="2655888"/>
              <a:ext cx="604838" cy="1509712"/>
              <a:chOff x="4023" y="1502"/>
              <a:chExt cx="381" cy="951"/>
            </a:xfrm>
          </p:grpSpPr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>
                <a:off x="4036" y="2335"/>
                <a:ext cx="176" cy="0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Text Box 13"/>
              <p:cNvSpPr txBox="1">
                <a:spLocks noChangeArrowheads="1"/>
              </p:cNvSpPr>
              <p:nvPr/>
            </p:nvSpPr>
            <p:spPr bwMode="auto">
              <a:xfrm>
                <a:off x="4188" y="2203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FF"/>
                    </a:solidFill>
                  </a:rPr>
                  <a:t>1</a:t>
                </a: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4023" y="1634"/>
                <a:ext cx="180" cy="0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Text Box 15"/>
              <p:cNvSpPr txBox="1">
                <a:spLocks noChangeArrowheads="1"/>
              </p:cNvSpPr>
              <p:nvPr/>
            </p:nvSpPr>
            <p:spPr bwMode="auto">
              <a:xfrm>
                <a:off x="4155" y="1502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0000FF"/>
                    </a:solidFill>
                  </a:rPr>
                  <a:t>0</a:t>
                </a:r>
              </a:p>
            </p:txBody>
          </p:sp>
        </p:grpSp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176717" y="4724400"/>
            <a:ext cx="611188" cy="396875"/>
            <a:chOff x="3372" y="2822"/>
            <a:chExt cx="385" cy="250"/>
          </a:xfrm>
        </p:grpSpPr>
        <p:sp>
          <p:nvSpPr>
            <p:cNvPr id="23" name="Line 17"/>
            <p:cNvSpPr>
              <a:spLocks noChangeShapeType="1"/>
            </p:cNvSpPr>
            <p:nvPr/>
          </p:nvSpPr>
          <p:spPr bwMode="auto">
            <a:xfrm>
              <a:off x="3372" y="2928"/>
              <a:ext cx="204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541" y="2822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00FF"/>
                  </a:solidFill>
                </a:rPr>
                <a:t>1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89213" y="2790825"/>
            <a:ext cx="2262187" cy="2295526"/>
            <a:chOff x="2589213" y="2790825"/>
            <a:chExt cx="2262187" cy="2295526"/>
          </a:xfrm>
        </p:grpSpPr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3919538" y="4691063"/>
              <a:ext cx="3111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CC0000"/>
                  </a:solidFill>
                  <a:latin typeface="Times New Roman" pitchFamily="18" charset="0"/>
                </a:rPr>
                <a:t>0</a:t>
              </a:r>
              <a:endParaRPr lang="en-US" altLang="zh-CN" dirty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3308350" y="3624263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endParaRPr lang="en-US" altLang="zh-CN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4510088" y="2790825"/>
              <a:ext cx="2921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00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endParaRPr lang="en-US" altLang="zh-CN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4540250" y="363855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>
                  <a:solidFill>
                    <a:srgbClr val="CC0000"/>
                  </a:solidFill>
                  <a:latin typeface="Times New Roman" pitchFamily="18" charset="0"/>
                </a:rPr>
                <a:t>1</a:t>
              </a:r>
              <a:endParaRPr lang="en-US" altLang="zh-CN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589213" y="3589338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rgbClr val="CC0000"/>
                  </a:solidFill>
                  <a:latin typeface="Times New Roman" pitchFamily="18" charset="0"/>
                </a:rPr>
                <a:t>0</a:t>
              </a:r>
              <a:endParaRPr lang="en-US" altLang="zh-CN" dirty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3317875" y="2806700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zh-CN" sz="2000">
                  <a:solidFill>
                    <a:srgbClr val="CC0000"/>
                  </a:solidFill>
                  <a:latin typeface="Times New Roman" pitchFamily="18" charset="0"/>
                </a:rPr>
                <a:t>0</a:t>
              </a:r>
              <a:endParaRPr lang="en-US" altLang="zh-CN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7029450" y="2863761"/>
            <a:ext cx="641350" cy="120032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imes New Roman" pitchFamily="18" charset="0"/>
              </a:rPr>
              <a:t>输</a:t>
            </a:r>
          </a:p>
          <a:p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imes New Roman" pitchFamily="18" charset="0"/>
              </a:rPr>
              <a:t>出</a:t>
            </a:r>
          </a:p>
          <a:p>
            <a:r>
              <a:rPr lang="en-US" altLang="zh-CN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imes New Roman" pitchFamily="18" charset="0"/>
              </a:rPr>
              <a:t>0</a:t>
            </a:r>
          </a:p>
          <a:p>
            <a:r>
              <a:rPr lang="zh-CN" altLang="en-US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imes New Roman" pitchFamily="18" charset="0"/>
              </a:rPr>
              <a:t>态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338642" y="4402138"/>
            <a:ext cx="3623108" cy="1412418"/>
            <a:chOff x="4338642" y="4402138"/>
            <a:chExt cx="3623108" cy="1412418"/>
          </a:xfrm>
        </p:grpSpPr>
        <p:sp>
          <p:nvSpPr>
            <p:cNvPr id="33" name="矩形 32"/>
            <p:cNvSpPr/>
            <p:nvPr/>
          </p:nvSpPr>
          <p:spPr>
            <a:xfrm>
              <a:off x="4338642" y="5445224"/>
              <a:ext cx="3623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/>
                <a:t>线</a:t>
              </a:r>
              <a:r>
                <a:rPr lang="en-US" altLang="zh-CN" dirty="0"/>
                <a:t>1</a:t>
              </a:r>
              <a:r>
                <a:rPr lang="zh-CN" altLang="zh-CN" dirty="0"/>
                <a:t>也称为置</a:t>
              </a:r>
              <a:r>
                <a:rPr lang="en-US" altLang="zh-CN" dirty="0"/>
                <a:t>0</a:t>
              </a:r>
              <a:r>
                <a:rPr lang="zh-CN" altLang="zh-CN" dirty="0"/>
                <a:t>维持线或置</a:t>
              </a:r>
              <a:r>
                <a:rPr lang="en-US" altLang="zh-CN" dirty="0"/>
                <a:t>1</a:t>
              </a:r>
              <a:r>
                <a:rPr lang="zh-CN" altLang="zh-CN" dirty="0"/>
                <a:t>阻塞线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>
              <a:stCxn id="33" idx="0"/>
            </p:cNvCxnSpPr>
            <p:nvPr/>
          </p:nvCxnSpPr>
          <p:spPr>
            <a:xfrm flipH="1" flipV="1">
              <a:off x="4787900" y="4402138"/>
              <a:ext cx="1362296" cy="1043086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61988" y="3668713"/>
            <a:ext cx="4635500" cy="1027112"/>
            <a:chOff x="661988" y="3668713"/>
            <a:chExt cx="4635500" cy="1027112"/>
          </a:xfrm>
        </p:grpSpPr>
        <p:sp>
          <p:nvSpPr>
            <p:cNvPr id="9" name="AutoShape 19"/>
            <p:cNvSpPr>
              <a:spLocks noChangeArrowheads="1"/>
            </p:cNvSpPr>
            <p:nvPr/>
          </p:nvSpPr>
          <p:spPr bwMode="auto">
            <a:xfrm>
              <a:off x="661988" y="3738563"/>
              <a:ext cx="1257300" cy="876300"/>
            </a:xfrm>
            <a:prstGeom prst="wedgeRoundRectCallout">
              <a:avLst>
                <a:gd name="adj1" fmla="val 92171"/>
                <a:gd name="adj2" fmla="val 24819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/>
            <a:p>
              <a:pPr algn="l"/>
              <a:r>
                <a:rPr lang="zh-CN" altLang="en-US">
                  <a:latin typeface="Times New Roman" pitchFamily="18" charset="0"/>
                </a:rPr>
                <a:t>封锁输入通路</a:t>
              </a:r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>
              <a:off x="5146676" y="3997325"/>
              <a:ext cx="0" cy="69691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>
              <a:off x="2749551" y="4695825"/>
              <a:ext cx="241776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 flipV="1">
              <a:off x="2744788" y="4116388"/>
              <a:ext cx="0" cy="57150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4992688" y="3668713"/>
              <a:ext cx="304800" cy="333375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83768" y="417671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n>
                    <a:solidFill>
                      <a:srgbClr val="0000FF"/>
                    </a:solidFill>
                  </a:ln>
                </a:rPr>
                <a:t>0</a:t>
              </a:r>
              <a:endParaRPr lang="zh-CN" altLang="en-US" dirty="0">
                <a:ln>
                  <a:solidFill>
                    <a:srgbClr val="0000FF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en-US" altLang="zh-CN" dirty="0"/>
              <a:t>CP=0--&gt;1</a:t>
            </a:r>
            <a:r>
              <a:rPr lang="zh-CN" altLang="en-US" dirty="0"/>
              <a:t>时</a:t>
            </a:r>
            <a:r>
              <a:rPr lang="en-US" altLang="zh-CN" dirty="0"/>
              <a:t>,</a:t>
            </a:r>
            <a:r>
              <a:rPr lang="zh-CN" altLang="en-US" dirty="0"/>
              <a:t>如果</a:t>
            </a:r>
            <a:r>
              <a:rPr lang="en-US" altLang="zh-CN" dirty="0" smtClean="0"/>
              <a:t>D=1</a:t>
            </a:r>
            <a:r>
              <a:rPr lang="zh-CN" altLang="en-US" dirty="0" smtClean="0"/>
              <a:t>，</a:t>
            </a:r>
            <a:r>
              <a:rPr lang="zh-CN" altLang="en-US" dirty="0"/>
              <a:t>则有：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维持阻塞型</a:t>
            </a:r>
            <a:r>
              <a:rPr lang="en-US" altLang="zh-CN" dirty="0"/>
              <a:t>D</a:t>
            </a:r>
            <a:r>
              <a:rPr lang="zh-CN" altLang="en-US" dirty="0"/>
              <a:t>触发器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61210"/>
              </p:ext>
            </p:extLst>
          </p:nvPr>
        </p:nvGraphicFramePr>
        <p:xfrm>
          <a:off x="2218972" y="2378197"/>
          <a:ext cx="4828881" cy="3391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7" name="Visio" r:id="rId4" imgW="2183282" imgH="1464869" progId="Visio.Drawing.6">
                  <p:embed/>
                </p:oleObj>
              </mc:Choice>
              <mc:Fallback>
                <p:oleObj name="Visio" r:id="rId4" imgW="2183282" imgH="146486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972" y="2378197"/>
                        <a:ext cx="4828881" cy="33918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9"/>
          <p:cNvSpPr>
            <a:spLocks noChangeShapeType="1"/>
          </p:cNvSpPr>
          <p:nvPr/>
        </p:nvSpPr>
        <p:spPr bwMode="auto">
          <a:xfrm>
            <a:off x="5196841" y="3326347"/>
            <a:ext cx="236675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5339906" y="3183475"/>
            <a:ext cx="305559" cy="46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0000FF"/>
                </a:solidFill>
              </a:rPr>
              <a:t>0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140638" y="5628994"/>
            <a:ext cx="669403" cy="463869"/>
            <a:chOff x="4140638" y="5628994"/>
            <a:chExt cx="669403" cy="463869"/>
          </a:xfrm>
        </p:grpSpPr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4140638" y="5795987"/>
              <a:ext cx="360312" cy="0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4428534" y="5628994"/>
              <a:ext cx="381507" cy="463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00FF"/>
                  </a:solidFill>
                </a:rPr>
                <a:t>1</a:t>
              </a:r>
            </a:p>
          </p:txBody>
        </p:sp>
      </p:grpSp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1155700" y="2721461"/>
            <a:ext cx="1398856" cy="1024223"/>
          </a:xfrm>
          <a:prstGeom prst="wedgeRoundRectCallout">
            <a:avLst>
              <a:gd name="adj1" fmla="val 71338"/>
              <a:gd name="adj2" fmla="val -1485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zh-CN" altLang="en-US">
                <a:latin typeface="Times New Roman" pitchFamily="18" charset="0"/>
              </a:rPr>
              <a:t>封锁输入通路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3854504" y="5575184"/>
            <a:ext cx="346182" cy="46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0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3492426" y="4062971"/>
            <a:ext cx="346182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0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4860032" y="3140799"/>
            <a:ext cx="324987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4863023" y="4079670"/>
            <a:ext cx="346182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CC0000"/>
                </a:solidFill>
                <a:latin typeface="Times New Roman" pitchFamily="18" charset="0"/>
              </a:rPr>
              <a:t>1</a:t>
            </a:r>
            <a:endParaRPr lang="en-US" altLang="zh-CN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568686" y="3942365"/>
            <a:ext cx="346182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CC0000"/>
                </a:solidFill>
                <a:latin typeface="Times New Roman" pitchFamily="18" charset="0"/>
              </a:rPr>
              <a:t>1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3503024" y="3107400"/>
            <a:ext cx="346182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000">
                <a:solidFill>
                  <a:srgbClr val="CC0000"/>
                </a:solidFill>
                <a:latin typeface="Times New Roman" pitchFamily="18" charset="0"/>
              </a:rPr>
              <a:t>1</a:t>
            </a:r>
            <a:endParaRPr lang="en-US" altLang="zh-CN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7674866" y="3174092"/>
            <a:ext cx="713558" cy="140294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输</a:t>
            </a:r>
          </a:p>
          <a:p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出</a:t>
            </a:r>
          </a:p>
          <a:p>
            <a:r>
              <a:rPr lang="en-US" altLang="zh-CN" dirty="0">
                <a:solidFill>
                  <a:srgbClr val="0000FF"/>
                </a:solidFill>
                <a:latin typeface="Times New Roman" pitchFamily="18" charset="0"/>
              </a:rPr>
              <a:t>1</a:t>
            </a:r>
          </a:p>
          <a:p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</a:rPr>
              <a:t>态</a:t>
            </a: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>
            <a:off x="5180945" y="4309749"/>
            <a:ext cx="254338" cy="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387594" y="4111213"/>
            <a:ext cx="305559" cy="4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6998399" y="4476742"/>
            <a:ext cx="310857" cy="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7266866" y="4231819"/>
            <a:ext cx="381506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6975438" y="3176052"/>
            <a:ext cx="317922" cy="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7208580" y="2931129"/>
            <a:ext cx="381506" cy="46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68686" y="4695688"/>
            <a:ext cx="367755" cy="431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n>
                  <a:solidFill>
                    <a:srgbClr val="C00000"/>
                  </a:solidFill>
                </a:ln>
              </a:rPr>
              <a:t>1</a:t>
            </a:r>
            <a:endParaRPr lang="zh-CN" altLang="en-US" dirty="0">
              <a:ln>
                <a:solidFill>
                  <a:srgbClr val="C00000"/>
                </a:solidFill>
              </a:ln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568686" y="2311400"/>
            <a:ext cx="3129765" cy="1976083"/>
            <a:chOff x="2568686" y="2311400"/>
            <a:chExt cx="3129765" cy="1976083"/>
          </a:xfrm>
        </p:grpSpPr>
        <p:sp>
          <p:nvSpPr>
            <p:cNvPr id="13" name="Line 30"/>
            <p:cNvSpPr>
              <a:spLocks noChangeShapeType="1"/>
            </p:cNvSpPr>
            <p:nvPr/>
          </p:nvSpPr>
          <p:spPr bwMode="auto">
            <a:xfrm>
              <a:off x="5532425" y="2311400"/>
              <a:ext cx="0" cy="81455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>
              <a:off x="2833621" y="2311400"/>
              <a:ext cx="2689973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>
              <a:off x="2842452" y="2315111"/>
              <a:ext cx="0" cy="667972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33"/>
            <p:cNvSpPr>
              <a:spLocks noChangeArrowheads="1"/>
            </p:cNvSpPr>
            <p:nvPr/>
          </p:nvSpPr>
          <p:spPr bwMode="auto">
            <a:xfrm>
              <a:off x="5359334" y="3129665"/>
              <a:ext cx="339117" cy="389650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4"/>
            <p:cNvSpPr>
              <a:spLocks noChangeShapeType="1"/>
            </p:cNvSpPr>
            <p:nvPr/>
          </p:nvSpPr>
          <p:spPr bwMode="auto">
            <a:xfrm flipV="1">
              <a:off x="4315491" y="3513749"/>
              <a:ext cx="1204571" cy="52695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 flipH="1">
              <a:off x="4326088" y="4061115"/>
              <a:ext cx="0" cy="22636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68686" y="272146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734127" y="1942068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置</a:t>
            </a:r>
            <a:r>
              <a:rPr lang="en-US" altLang="zh-CN" dirty="0"/>
              <a:t>1</a:t>
            </a:r>
            <a:r>
              <a:rPr lang="zh-CN" altLang="zh-CN" dirty="0"/>
              <a:t>维持线</a:t>
            </a:r>
            <a:endParaRPr lang="zh-CN" altLang="en-US" dirty="0"/>
          </a:p>
        </p:txBody>
      </p:sp>
      <p:cxnSp>
        <p:nvCxnSpPr>
          <p:cNvPr id="41" name="直接箭头连接符 40"/>
          <p:cNvCxnSpPr>
            <a:stCxn id="39" idx="1"/>
          </p:cNvCxnSpPr>
          <p:nvPr/>
        </p:nvCxnSpPr>
        <p:spPr>
          <a:xfrm flipH="1">
            <a:off x="5209205" y="2126734"/>
            <a:ext cx="524922" cy="366162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471666" y="5444328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置</a:t>
            </a:r>
            <a:r>
              <a:rPr lang="en-US" altLang="zh-CN" dirty="0"/>
              <a:t>0</a:t>
            </a:r>
            <a:r>
              <a:rPr lang="zh-CN" altLang="zh-CN" dirty="0"/>
              <a:t>阻塞线</a:t>
            </a:r>
            <a:endParaRPr lang="zh-CN" altLang="en-US" dirty="0"/>
          </a:p>
        </p:txBody>
      </p:sp>
      <p:cxnSp>
        <p:nvCxnSpPr>
          <p:cNvPr id="44" name="直接箭头连接符 43"/>
          <p:cNvCxnSpPr>
            <a:stCxn id="42" idx="0"/>
          </p:cNvCxnSpPr>
          <p:nvPr/>
        </p:nvCxnSpPr>
        <p:spPr>
          <a:xfrm flipH="1" flipV="1">
            <a:off x="5036114" y="3645489"/>
            <a:ext cx="1062487" cy="1798839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5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9" grpId="0" animBg="1"/>
      <p:bldP spid="9" grpId="1" animBg="1"/>
      <p:bldP spid="19" grpId="0"/>
      <p:bldP spid="20" grpId="0"/>
      <p:bldP spid="21" grpId="0"/>
      <p:bldP spid="22" grpId="0"/>
      <p:bldP spid="23" grpId="0"/>
      <p:bldP spid="24" grpId="0"/>
      <p:bldP spid="11" grpId="0"/>
      <p:bldP spid="31" grpId="0" animBg="1"/>
      <p:bldP spid="32" grpId="0"/>
      <p:bldP spid="27" grpId="0" animBg="1"/>
      <p:bldP spid="28" grpId="0"/>
      <p:bldP spid="29" grpId="0" animBg="1"/>
      <p:bldP spid="30" grpId="0"/>
      <p:bldP spid="35" grpId="0"/>
      <p:bldP spid="39" grpId="0"/>
      <p:bldP spid="39" grpId="1"/>
      <p:bldP spid="42" grpId="0"/>
      <p:bldP spid="4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具有异步置位、复位端的维持阻塞</a:t>
            </a:r>
            <a:r>
              <a:rPr lang="en-US" altLang="zh-CN" sz="3200" dirty="0"/>
              <a:t>D</a:t>
            </a:r>
            <a:r>
              <a:rPr lang="zh-CN" altLang="en-US" sz="3200" dirty="0"/>
              <a:t>触发器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516815"/>
              </p:ext>
            </p:extLst>
          </p:nvPr>
        </p:nvGraphicFramePr>
        <p:xfrm>
          <a:off x="539552" y="1484784"/>
          <a:ext cx="4592638" cy="325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2" name="Visio" r:id="rId4" imgW="2294839" imgH="1628242" progId="Visio.Drawing.11">
                  <p:embed/>
                </p:oleObj>
              </mc:Choice>
              <mc:Fallback>
                <p:oleObj name="Visio" r:id="rId4" imgW="2294839" imgH="162824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84784"/>
                        <a:ext cx="4592638" cy="325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149067"/>
              </p:ext>
            </p:extLst>
          </p:nvPr>
        </p:nvGraphicFramePr>
        <p:xfrm>
          <a:off x="5868144" y="2132856"/>
          <a:ext cx="1789113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3" name="Visio" r:id="rId6" imgW="893978" imgH="1055218" progId="Visio.Drawing.11">
                  <p:embed/>
                </p:oleObj>
              </mc:Choice>
              <mc:Fallback>
                <p:oleObj name="Visio" r:id="rId6" imgW="893978" imgH="105521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2132856"/>
                        <a:ext cx="1789113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971550" y="4941168"/>
            <a:ext cx="6589713" cy="1084263"/>
            <a:chOff x="971550" y="5076825"/>
            <a:chExt cx="6589713" cy="1084263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971550" y="5076825"/>
              <a:ext cx="6577013" cy="492125"/>
              <a:chOff x="658" y="3225"/>
              <a:chExt cx="4143" cy="310"/>
            </a:xfrm>
          </p:grpSpPr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893" y="3240"/>
                <a:ext cx="29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/>
                <a:r>
                  <a:rPr kumimoji="0" lang="zh-CN" altLang="en-US" sz="2400" dirty="0">
                    <a:latin typeface="Times New Roman" pitchFamily="18" charset="0"/>
                  </a:rPr>
                  <a:t>不管</a:t>
                </a:r>
                <a:r>
                  <a:rPr kumimoji="0" lang="en-US" altLang="zh-CN" sz="2400" dirty="0">
                    <a:latin typeface="Times New Roman" pitchFamily="18" charset="0"/>
                  </a:rPr>
                  <a:t>CP=0</a:t>
                </a:r>
                <a:r>
                  <a:rPr kumimoji="0" lang="zh-CN" altLang="en-US" sz="2400" dirty="0">
                    <a:latin typeface="Times New Roman" pitchFamily="18" charset="0"/>
                  </a:rPr>
                  <a:t>还是</a:t>
                </a:r>
                <a:r>
                  <a:rPr kumimoji="0" lang="en-US" altLang="zh-CN" sz="2400" dirty="0">
                    <a:latin typeface="Times New Roman" pitchFamily="18" charset="0"/>
                  </a:rPr>
                  <a:t>1</a:t>
                </a:r>
                <a:r>
                  <a:rPr kumimoji="0" lang="zh-CN" altLang="en-US" sz="2400" dirty="0">
                    <a:latin typeface="Times New Roman" pitchFamily="18" charset="0"/>
                  </a:rPr>
                  <a:t>，触发器置</a:t>
                </a:r>
                <a:r>
                  <a:rPr kumimoji="0" lang="en-US" altLang="zh-CN" sz="2400" dirty="0">
                    <a:latin typeface="Times New Roman" pitchFamily="18" charset="0"/>
                  </a:rPr>
                  <a:t>1</a:t>
                </a:r>
                <a:r>
                  <a:rPr kumimoji="0" lang="zh-CN" altLang="en-US" sz="2400" dirty="0">
                    <a:latin typeface="Times New Roman" pitchFamily="18" charset="0"/>
                  </a:rPr>
                  <a:t>态。</a:t>
                </a:r>
              </a:p>
            </p:txBody>
          </p:sp>
          <p:graphicFrame>
            <p:nvGraphicFramePr>
              <p:cNvPr id="12" name="Object 9"/>
              <p:cNvGraphicFramePr>
                <a:graphicFrameLocks noChangeAspect="1"/>
              </p:cNvGraphicFramePr>
              <p:nvPr/>
            </p:nvGraphicFramePr>
            <p:xfrm>
              <a:off x="658" y="3225"/>
              <a:ext cx="1167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34" name="公式" r:id="rId8" imgW="812520" imgH="215640" progId="Equation.3">
                      <p:embed/>
                    </p:oleObj>
                  </mc:Choice>
                  <mc:Fallback>
                    <p:oleObj name="公式" r:id="rId8" imgW="81252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8" y="3225"/>
                            <a:ext cx="1167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984250" y="5668963"/>
              <a:ext cx="6577013" cy="492125"/>
              <a:chOff x="702" y="3672"/>
              <a:chExt cx="4143" cy="310"/>
            </a:xfrm>
          </p:grpSpPr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1937" y="3687"/>
                <a:ext cx="29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/>
                <a:r>
                  <a:rPr kumimoji="0" lang="zh-CN" altLang="en-US" sz="2400">
                    <a:latin typeface="Times New Roman" pitchFamily="18" charset="0"/>
                  </a:rPr>
                  <a:t>不管</a:t>
                </a:r>
                <a:r>
                  <a:rPr kumimoji="0" lang="en-US" altLang="zh-CN" sz="2400">
                    <a:latin typeface="Times New Roman" pitchFamily="18" charset="0"/>
                  </a:rPr>
                  <a:t>CP=0</a:t>
                </a:r>
                <a:r>
                  <a:rPr kumimoji="0" lang="zh-CN" altLang="en-US" sz="2400">
                    <a:latin typeface="Times New Roman" pitchFamily="18" charset="0"/>
                  </a:rPr>
                  <a:t>还是</a:t>
                </a:r>
                <a:r>
                  <a:rPr kumimoji="0" lang="en-US" altLang="zh-CN" sz="2400">
                    <a:latin typeface="Times New Roman" pitchFamily="18" charset="0"/>
                  </a:rPr>
                  <a:t>1</a:t>
                </a:r>
                <a:r>
                  <a:rPr kumimoji="0" lang="zh-CN" altLang="en-US" sz="2400">
                    <a:latin typeface="Times New Roman" pitchFamily="18" charset="0"/>
                  </a:rPr>
                  <a:t>，触发器置</a:t>
                </a:r>
                <a:r>
                  <a:rPr kumimoji="0" lang="en-US" altLang="zh-CN" sz="2400">
                    <a:latin typeface="Times New Roman" pitchFamily="18" charset="0"/>
                  </a:rPr>
                  <a:t>0</a:t>
                </a:r>
                <a:r>
                  <a:rPr kumimoji="0" lang="zh-CN" altLang="en-US" sz="2400">
                    <a:latin typeface="Times New Roman" pitchFamily="18" charset="0"/>
                  </a:rPr>
                  <a:t>态。</a:t>
                </a:r>
              </a:p>
            </p:txBody>
          </p:sp>
          <p:graphicFrame>
            <p:nvGraphicFramePr>
              <p:cNvPr id="10" name="Object 12"/>
              <p:cNvGraphicFramePr>
                <a:graphicFrameLocks noChangeAspect="1"/>
              </p:cNvGraphicFramePr>
              <p:nvPr/>
            </p:nvGraphicFramePr>
            <p:xfrm>
              <a:off x="702" y="3672"/>
              <a:ext cx="1167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035" name="公式" r:id="rId10" imgW="812520" imgH="215640" progId="Equation.3">
                      <p:embed/>
                    </p:oleObj>
                  </mc:Choice>
                  <mc:Fallback>
                    <p:oleObj name="公式" r:id="rId10" imgW="81252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" y="3672"/>
                            <a:ext cx="1167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" name="组合 21"/>
          <p:cNvGrpSpPr/>
          <p:nvPr/>
        </p:nvGrpSpPr>
        <p:grpSpPr>
          <a:xfrm>
            <a:off x="1095258" y="1844824"/>
            <a:ext cx="4003440" cy="2952676"/>
            <a:chOff x="1095258" y="1844824"/>
            <a:chExt cx="4003440" cy="2952676"/>
          </a:xfrm>
        </p:grpSpPr>
        <p:sp>
          <p:nvSpPr>
            <p:cNvPr id="17" name="TextBox 16"/>
            <p:cNvSpPr txBox="1"/>
            <p:nvPr/>
          </p:nvSpPr>
          <p:spPr>
            <a:xfrm>
              <a:off x="3223383" y="184482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095258" y="1844824"/>
              <a:ext cx="4003440" cy="2952676"/>
              <a:chOff x="1095258" y="1844824"/>
              <a:chExt cx="4003440" cy="295267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411760" y="1844824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FF"/>
                    </a:solidFill>
                  </a:rPr>
                  <a:t>0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95258" y="1857152"/>
                <a:ext cx="4003440" cy="2940348"/>
                <a:chOff x="1095258" y="1857152"/>
                <a:chExt cx="4003440" cy="2940348"/>
              </a:xfrm>
            </p:grpSpPr>
            <p:sp>
              <p:nvSpPr>
                <p:cNvPr id="2" name="TextBox 1"/>
                <p:cNvSpPr txBox="1"/>
                <p:nvPr/>
              </p:nvSpPr>
              <p:spPr>
                <a:xfrm>
                  <a:off x="1095258" y="4428168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0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779912" y="3717032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0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4499992" y="3645024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1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553923" y="2492896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1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768158" y="2462017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0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499992" y="1857152"/>
                  <a:ext cx="330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0000FF"/>
                      </a:solidFill>
                    </a:rPr>
                    <a:t>0</a:t>
                  </a:r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66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上升沿触发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3608" y="1655376"/>
            <a:ext cx="6408712" cy="3141776"/>
            <a:chOff x="1974850" y="2435225"/>
            <a:chExt cx="4887913" cy="21383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919413" y="2435225"/>
              <a:ext cx="2917825" cy="2138363"/>
              <a:chOff x="1829" y="1296"/>
              <a:chExt cx="1838" cy="1347"/>
            </a:xfrm>
          </p:grpSpPr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1829" y="1304"/>
                <a:ext cx="0" cy="1331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5"/>
              <p:cNvSpPr>
                <a:spLocks noChangeShapeType="1"/>
              </p:cNvSpPr>
              <p:nvPr/>
            </p:nvSpPr>
            <p:spPr bwMode="auto">
              <a:xfrm>
                <a:off x="2442" y="1296"/>
                <a:ext cx="0" cy="133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3054" y="1304"/>
                <a:ext cx="0" cy="1331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3667" y="1304"/>
                <a:ext cx="0" cy="1339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1985963" y="3629025"/>
              <a:ext cx="449262" cy="806450"/>
              <a:chOff x="454" y="2000"/>
              <a:chExt cx="283" cy="508"/>
            </a:xfrm>
          </p:grpSpPr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454" y="2000"/>
                <a:ext cx="27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/>
                <a:r>
                  <a:rPr kumimoji="0" lang="en-US" altLang="zh-CN" sz="2000" i="1">
                    <a:solidFill>
                      <a:srgbClr val="CC0000"/>
                    </a:solidFill>
                    <a:latin typeface="Times New Roman" pitchFamily="18" charset="0"/>
                  </a:rPr>
                  <a:t>Q</a:t>
                </a:r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454" y="2262"/>
                <a:ext cx="2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/>
                <a:r>
                  <a:rPr kumimoji="0" lang="en-US" altLang="zh-CN" sz="2000" i="1">
                    <a:solidFill>
                      <a:srgbClr val="CC0000"/>
                    </a:solidFill>
                    <a:latin typeface="Times New Roman" pitchFamily="18" charset="0"/>
                  </a:rPr>
                  <a:t>Q</a:t>
                </a:r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523" y="2304"/>
                <a:ext cx="107" cy="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7971207"/>
                </p:ext>
              </p:extLst>
            </p:nvPr>
          </p:nvGraphicFramePr>
          <p:xfrm>
            <a:off x="1974850" y="2578100"/>
            <a:ext cx="4887913" cy="917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0" name="Visio" r:id="rId4" imgW="2442667" imgH="458724" progId="Visio.Drawing.6">
                    <p:embed/>
                  </p:oleObj>
                </mc:Choice>
                <mc:Fallback>
                  <p:oleObj name="Visio" r:id="rId4" imgW="2442667" imgH="458724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4850" y="2578100"/>
                          <a:ext cx="4887913" cy="917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5857426"/>
                </p:ext>
              </p:extLst>
            </p:nvPr>
          </p:nvGraphicFramePr>
          <p:xfrm>
            <a:off x="2411413" y="3603625"/>
            <a:ext cx="571500" cy="925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1" name="Visio" r:id="rId6" imgW="285902" imgH="463906" progId="Visio.Drawing.6">
                    <p:embed/>
                  </p:oleObj>
                </mc:Choice>
                <mc:Fallback>
                  <p:oleObj name="Visio" r:id="rId6" imgW="285902" imgH="463906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413" y="3603625"/>
                          <a:ext cx="571500" cy="925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5859034"/>
                </p:ext>
              </p:extLst>
            </p:nvPr>
          </p:nvGraphicFramePr>
          <p:xfrm>
            <a:off x="2892425" y="3589338"/>
            <a:ext cx="1039813" cy="928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2" name="Visio" r:id="rId8" imgW="519684" imgH="464210" progId="Visio.Drawing.6">
                    <p:embed/>
                  </p:oleObj>
                </mc:Choice>
                <mc:Fallback>
                  <p:oleObj name="Visio" r:id="rId8" imgW="519684" imgH="46421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425" y="3589338"/>
                          <a:ext cx="1039813" cy="928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002966"/>
                </p:ext>
              </p:extLst>
            </p:nvPr>
          </p:nvGraphicFramePr>
          <p:xfrm>
            <a:off x="3862388" y="3589338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3" name="Visio" r:id="rId10" imgW="524866" imgH="463906" progId="Visio.Drawing.6">
                    <p:embed/>
                  </p:oleObj>
                </mc:Choice>
                <mc:Fallback>
                  <p:oleObj name="Visio" r:id="rId10" imgW="524866" imgH="463906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2388" y="3589338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5770302"/>
                </p:ext>
              </p:extLst>
            </p:nvPr>
          </p:nvGraphicFramePr>
          <p:xfrm>
            <a:off x="4849813" y="3589338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4" name="Visio" r:id="rId12" imgW="524866" imgH="463906" progId="Visio.Drawing.6">
                    <p:embed/>
                  </p:oleObj>
                </mc:Choice>
                <mc:Fallback>
                  <p:oleObj name="Visio" r:id="rId12" imgW="524866" imgH="463906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9813" y="3589338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9336339"/>
                </p:ext>
              </p:extLst>
            </p:nvPr>
          </p:nvGraphicFramePr>
          <p:xfrm>
            <a:off x="5807075" y="3575050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5" name="Visio" r:id="rId14" imgW="524866" imgH="463601" progId="Visio.Drawing.6">
                    <p:embed/>
                  </p:oleObj>
                </mc:Choice>
                <mc:Fallback>
                  <p:oleObj name="Visio" r:id="rId14" imgW="524866" imgH="463601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7075" y="3575050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265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4"/>
          </a:xfrm>
        </p:spPr>
        <p:txBody>
          <a:bodyPr/>
          <a:lstStyle/>
          <a:p>
            <a:r>
              <a:rPr lang="zh-CN" altLang="zh-CN" dirty="0"/>
              <a:t>如果将</a:t>
            </a:r>
            <a:r>
              <a:rPr lang="en-US" altLang="zh-CN" dirty="0"/>
              <a:t>JK</a:t>
            </a:r>
            <a:r>
              <a:rPr lang="zh-CN" altLang="zh-CN" dirty="0"/>
              <a:t>触发器的</a:t>
            </a:r>
            <a:r>
              <a:rPr lang="en-US" altLang="zh-CN" dirty="0"/>
              <a:t>J</a:t>
            </a:r>
            <a:r>
              <a:rPr lang="zh-CN" altLang="zh-CN" dirty="0"/>
              <a:t>、</a:t>
            </a:r>
            <a:r>
              <a:rPr lang="en-US" altLang="zh-CN" dirty="0"/>
              <a:t>K</a:t>
            </a:r>
            <a:r>
              <a:rPr lang="zh-CN" altLang="zh-CN" dirty="0"/>
              <a:t>端连接在一起，并将输入端命名为</a:t>
            </a:r>
            <a:r>
              <a:rPr lang="en-US" altLang="zh-CN" dirty="0"/>
              <a:t>T</a:t>
            </a:r>
            <a:r>
              <a:rPr lang="zh-CN" altLang="zh-CN" dirty="0"/>
              <a:t>，就得到</a:t>
            </a:r>
            <a:r>
              <a:rPr lang="en-US" altLang="zh-CN" dirty="0"/>
              <a:t>T</a:t>
            </a:r>
            <a:r>
              <a:rPr lang="zh-CN" altLang="zh-CN" dirty="0"/>
              <a:t>触发器。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782910"/>
              </p:ext>
            </p:extLst>
          </p:nvPr>
        </p:nvGraphicFramePr>
        <p:xfrm>
          <a:off x="323528" y="2996952"/>
          <a:ext cx="250665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5" name="Visio" r:id="rId4" imgW="1531980" imgH="707096" progId="Visio.Drawing.11">
                  <p:embed/>
                </p:oleObj>
              </mc:Choice>
              <mc:Fallback>
                <p:oleObj name="Visio" r:id="rId4" imgW="1531980" imgH="70709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996952"/>
                        <a:ext cx="2506657" cy="11521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48351"/>
              </p:ext>
            </p:extLst>
          </p:nvPr>
        </p:nvGraphicFramePr>
        <p:xfrm>
          <a:off x="3635896" y="3095128"/>
          <a:ext cx="2233221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6" name="Visio" r:id="rId6" imgW="1459890" imgH="707096" progId="Visio.Drawing.11">
                  <p:embed/>
                </p:oleObj>
              </mc:Choice>
              <mc:Fallback>
                <p:oleObj name="Visio" r:id="rId6" imgW="1459890" imgH="7070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095128"/>
                        <a:ext cx="2233221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3059832" y="3527176"/>
            <a:ext cx="432048" cy="216024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218033"/>
              </p:ext>
            </p:extLst>
          </p:nvPr>
        </p:nvGraphicFramePr>
        <p:xfrm>
          <a:off x="539552" y="4581128"/>
          <a:ext cx="73834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7" name="公式" r:id="rId8" imgW="2197080" imgH="253800" progId="Equation.3">
                  <p:embed/>
                </p:oleObj>
              </mc:Choice>
              <mc:Fallback>
                <p:oleObj name="公式" r:id="rId8" imgW="219708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581128"/>
                        <a:ext cx="7383463" cy="863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86611"/>
              </p:ext>
            </p:extLst>
          </p:nvPr>
        </p:nvGraphicFramePr>
        <p:xfrm>
          <a:off x="6372199" y="3152941"/>
          <a:ext cx="2180737" cy="99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8" name="Visio" r:id="rId10" imgW="1540890" imgH="707096" progId="Visio.Drawing.11">
                  <p:embed/>
                </p:oleObj>
              </mc:Choice>
              <mc:Fallback>
                <p:oleObj name="Visio" r:id="rId10" imgW="1540890" imgH="707096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199" y="3152941"/>
                        <a:ext cx="2180737" cy="996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265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种触发器的特性方程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1328"/>
            <a:ext cx="4330824" cy="4525963"/>
          </a:xfrm>
        </p:spPr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触发器的特性方程</a:t>
            </a:r>
            <a:r>
              <a:rPr lang="zh-CN" altLang="en-US" dirty="0" smtClean="0"/>
              <a:t>：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 </a:t>
            </a:r>
            <a:r>
              <a:rPr lang="zh-CN" altLang="en-US" dirty="0"/>
              <a:t>触发器的特性方程：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JK</a:t>
            </a:r>
            <a:r>
              <a:rPr lang="zh-CN" altLang="en-US" dirty="0"/>
              <a:t>触发器的特性方程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zh-CN" altLang="en-US" dirty="0"/>
              <a:t>触发器的特性方程：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</a:t>
            </a:r>
            <a:r>
              <a:rPr lang="en-US" altLang="zh-CN" dirty="0"/>
              <a:t>′</a:t>
            </a:r>
            <a:r>
              <a:rPr lang="zh-CN" altLang="en-US" dirty="0"/>
              <a:t>触发器的特性方程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007240"/>
              </p:ext>
            </p:extLst>
          </p:nvPr>
        </p:nvGraphicFramePr>
        <p:xfrm>
          <a:off x="4499992" y="1412776"/>
          <a:ext cx="209687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8" name="公式" r:id="rId4" imgW="990170" imgH="241195" progId="Equation.3">
                  <p:embed/>
                </p:oleObj>
              </mc:Choice>
              <mc:Fallback>
                <p:oleObj name="公式" r:id="rId4" imgW="990170" imgH="24119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412776"/>
                        <a:ext cx="2096873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57185"/>
              </p:ext>
            </p:extLst>
          </p:nvPr>
        </p:nvGraphicFramePr>
        <p:xfrm>
          <a:off x="6876256" y="1484784"/>
          <a:ext cx="92852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9" name="公式" r:id="rId6" imgW="469696" imgH="177723" progId="Equation.3">
                  <p:embed/>
                </p:oleObj>
              </mc:Choice>
              <mc:Fallback>
                <p:oleObj name="公式" r:id="rId6" imgW="469696" imgH="17772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484784"/>
                        <a:ext cx="928524" cy="360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958606"/>
              </p:ext>
            </p:extLst>
          </p:nvPr>
        </p:nvGraphicFramePr>
        <p:xfrm>
          <a:off x="4355976" y="2348880"/>
          <a:ext cx="1368152" cy="482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0" name="公式" r:id="rId8" imgW="647700" imgH="228600" progId="Equation.3">
                  <p:embed/>
                </p:oleObj>
              </mc:Choice>
              <mc:Fallback>
                <p:oleObj name="公式" r:id="rId8" imgW="64770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348880"/>
                        <a:ext cx="1368152" cy="4828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885531"/>
              </p:ext>
            </p:extLst>
          </p:nvPr>
        </p:nvGraphicFramePr>
        <p:xfrm>
          <a:off x="4283968" y="3284984"/>
          <a:ext cx="233359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1" name="公式" r:id="rId10" imgW="1193800" imgH="254000" progId="Equation.3">
                  <p:embed/>
                </p:oleObj>
              </mc:Choice>
              <mc:Fallback>
                <p:oleObj name="公式" r:id="rId10" imgW="11938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284984"/>
                        <a:ext cx="2333591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675057"/>
              </p:ext>
            </p:extLst>
          </p:nvPr>
        </p:nvGraphicFramePr>
        <p:xfrm>
          <a:off x="4283968" y="4221088"/>
          <a:ext cx="2314925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2" name="公式" r:id="rId12" imgW="1180588" imgH="253890" progId="Equation.3">
                  <p:embed/>
                </p:oleObj>
              </mc:Choice>
              <mc:Fallback>
                <p:oleObj name="公式" r:id="rId12" imgW="1180588" imgH="25389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4221088"/>
                        <a:ext cx="2314925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020676"/>
              </p:ext>
            </p:extLst>
          </p:nvPr>
        </p:nvGraphicFramePr>
        <p:xfrm>
          <a:off x="4427984" y="5157192"/>
          <a:ext cx="1296144" cy="50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3" name="公式" r:id="rId14" imgW="660113" imgH="253890" progId="Equation.3">
                  <p:embed/>
                </p:oleObj>
              </mc:Choice>
              <mc:Fallback>
                <p:oleObj name="公式" r:id="rId14" imgW="660113" imgH="25389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157192"/>
                        <a:ext cx="1296144" cy="507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53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由触发器和组合逻辑电路构成时序逻辑电路。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146307" cy="35892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2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触发器是实现数字电路时序逻辑功能的关键器件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它</a:t>
            </a:r>
            <a:r>
              <a:rPr lang="zh-CN" altLang="zh-CN" dirty="0"/>
              <a:t>是一个具有两个稳定状态的单元电路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其</a:t>
            </a:r>
            <a:r>
              <a:rPr lang="zh-CN" altLang="zh-CN" dirty="0"/>
              <a:t>特征都是将输出反馈到输入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即使</a:t>
            </a:r>
            <a:r>
              <a:rPr lang="zh-CN" altLang="zh-CN" dirty="0"/>
              <a:t>输入发生变化，反馈的输出依然可以“锁存”上一时刻的输入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电路</a:t>
            </a:r>
            <a:r>
              <a:rPr lang="zh-CN" altLang="zh-CN" dirty="0"/>
              <a:t>状态的变化可以由输入信号的电平、脉冲、或边沿来触发。故而称为“触发器”。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触发器</a:t>
            </a:r>
          </a:p>
        </p:txBody>
      </p:sp>
    </p:spTree>
    <p:extLst>
      <p:ext uri="{BB962C8B-B14F-4D97-AF65-F5344CB8AC3E}">
        <p14:creationId xmlns:p14="http://schemas.microsoft.com/office/powerpoint/2010/main" val="40863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107912"/>
          </a:xfrm>
        </p:spPr>
        <p:txBody>
          <a:bodyPr/>
          <a:lstStyle/>
          <a:p>
            <a:r>
              <a:rPr lang="zh-CN" altLang="en-US" dirty="0"/>
              <a:t>输出方程：</a:t>
            </a:r>
            <a:r>
              <a:rPr lang="en-US" altLang="zh-CN" dirty="0"/>
              <a:t>Y=F</a:t>
            </a:r>
            <a:r>
              <a:rPr lang="en-US" altLang="zh-CN" baseline="-25000" dirty="0"/>
              <a:t>1</a:t>
            </a:r>
            <a:r>
              <a:rPr lang="en-US" altLang="zh-CN" dirty="0"/>
              <a:t>(X,Q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，输出和输入、状态间的关系；</a:t>
            </a:r>
          </a:p>
          <a:p>
            <a:r>
              <a:rPr lang="zh-CN" altLang="en-US" dirty="0"/>
              <a:t>驱动方程：</a:t>
            </a:r>
            <a:r>
              <a:rPr lang="en-US" altLang="zh-CN" dirty="0"/>
              <a:t>Z=F</a:t>
            </a:r>
            <a:r>
              <a:rPr lang="en-US" altLang="zh-CN" baseline="-25000" dirty="0"/>
              <a:t>2</a:t>
            </a:r>
            <a:r>
              <a:rPr lang="en-US" altLang="zh-CN" dirty="0"/>
              <a:t>(X,Q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，触发器（组）的输入与状态、电路输入之间的关系；</a:t>
            </a:r>
          </a:p>
          <a:p>
            <a:r>
              <a:rPr lang="zh-CN" altLang="en-US" dirty="0"/>
              <a:t>状态方程：</a:t>
            </a:r>
            <a:r>
              <a:rPr lang="en-US" altLang="zh-CN" dirty="0"/>
              <a:t>Q</a:t>
            </a:r>
            <a:r>
              <a:rPr lang="en-US" altLang="zh-CN" baseline="-25000" dirty="0"/>
              <a:t>N+1</a:t>
            </a:r>
            <a:r>
              <a:rPr lang="en-US" altLang="zh-CN" dirty="0"/>
              <a:t>=F</a:t>
            </a:r>
            <a:r>
              <a:rPr lang="en-US" altLang="zh-CN" baseline="-25000" dirty="0"/>
              <a:t>3</a:t>
            </a:r>
            <a:r>
              <a:rPr lang="en-US" altLang="zh-CN" dirty="0"/>
              <a:t>(Q</a:t>
            </a:r>
            <a:r>
              <a:rPr lang="en-US" altLang="zh-CN" baseline="-25000" dirty="0"/>
              <a:t>N</a:t>
            </a:r>
            <a:r>
              <a:rPr lang="en-US" altLang="zh-CN" dirty="0"/>
              <a:t>,Z)</a:t>
            </a:r>
            <a:r>
              <a:rPr lang="zh-CN" altLang="en-US" dirty="0"/>
              <a:t>，触发器（组）的状态和驱动之间的关系。</a:t>
            </a:r>
          </a:p>
          <a:p>
            <a:r>
              <a:rPr lang="zh-CN" altLang="en-US" dirty="0"/>
              <a:t>分析时序逻辑电路的工作，就是求出以上代数方程，画出状态转移图或状态转换表，作出时序波形图，指出其实现的逻辑功能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时序逻辑电路的代数方程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08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按时钟脉冲分类：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同步时序逻辑电路：统一时钟源作为各触发器的触发脉冲；</a:t>
            </a:r>
            <a:endParaRPr lang="en-US" altLang="zh-CN" dirty="0" smtClean="0"/>
          </a:p>
          <a:p>
            <a:pPr lvl="1"/>
            <a:r>
              <a:rPr lang="zh-CN" altLang="en-US" dirty="0"/>
              <a:t>异步时序逻辑电路</a:t>
            </a:r>
            <a:r>
              <a:rPr lang="zh-CN" altLang="en-US" dirty="0" smtClean="0"/>
              <a:t>：无统一时钟源作为触发。</a:t>
            </a:r>
            <a:endParaRPr lang="en-US" altLang="zh-CN" dirty="0" smtClean="0"/>
          </a:p>
          <a:p>
            <a:r>
              <a:rPr lang="zh-CN" altLang="en-US" dirty="0"/>
              <a:t>按输出</a:t>
            </a:r>
            <a:r>
              <a:rPr lang="en-US" altLang="zh-CN" dirty="0"/>
              <a:t>Y</a:t>
            </a:r>
            <a:r>
              <a:rPr lang="zh-CN" altLang="en-US" dirty="0"/>
              <a:t>与现态</a:t>
            </a:r>
            <a:r>
              <a:rPr lang="en-US" altLang="zh-CN" dirty="0" err="1"/>
              <a:t>Q</a:t>
            </a:r>
            <a:r>
              <a:rPr lang="en-US" altLang="zh-CN" baseline="-25000" dirty="0" err="1"/>
              <a:t>n</a:t>
            </a:r>
            <a:r>
              <a:rPr lang="zh-CN" altLang="en-US" dirty="0"/>
              <a:t>及输入</a:t>
            </a:r>
            <a:r>
              <a:rPr lang="en-US" altLang="zh-CN" dirty="0"/>
              <a:t>X </a:t>
            </a:r>
            <a:r>
              <a:rPr lang="zh-CN" altLang="en-US" dirty="0"/>
              <a:t>的关系分：</a:t>
            </a:r>
          </a:p>
          <a:p>
            <a:pPr lvl="1"/>
            <a:r>
              <a:rPr lang="zh-CN" altLang="en-US" dirty="0"/>
              <a:t>穆尔型（</a:t>
            </a:r>
            <a:r>
              <a:rPr lang="en-US" altLang="zh-CN" dirty="0"/>
              <a:t>Moore</a:t>
            </a:r>
            <a:r>
              <a:rPr lang="zh-CN" altLang="en-US" dirty="0"/>
              <a:t>）：输出只和现态有关，与输入无关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i="1" dirty="0"/>
              <a:t>Y</a:t>
            </a:r>
            <a:r>
              <a:rPr lang="en-US" altLang="zh-CN" dirty="0"/>
              <a:t>=</a:t>
            </a:r>
            <a:r>
              <a:rPr lang="en-US" altLang="zh-CN" i="1" dirty="0"/>
              <a:t>F</a:t>
            </a:r>
            <a:r>
              <a:rPr lang="en-US" altLang="zh-CN" baseline="-30000" dirty="0"/>
              <a:t>1 </a:t>
            </a:r>
            <a:r>
              <a:rPr lang="en-US" altLang="zh-CN" dirty="0"/>
              <a:t>(</a:t>
            </a:r>
            <a:r>
              <a:rPr lang="en-US" altLang="zh-CN" i="1" dirty="0" err="1"/>
              <a:t>Q</a:t>
            </a:r>
            <a:r>
              <a:rPr lang="en-US" altLang="zh-CN" baseline="-25000" dirty="0" err="1"/>
              <a:t>n</a:t>
            </a:r>
            <a:r>
              <a:rPr lang="en-US" altLang="zh-CN" baseline="30000" dirty="0"/>
              <a:t> 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米里型（</a:t>
            </a:r>
            <a:r>
              <a:rPr lang="en-US" altLang="zh-CN" dirty="0"/>
              <a:t>Mealy</a:t>
            </a:r>
            <a:r>
              <a:rPr lang="zh-CN" altLang="en-US" dirty="0"/>
              <a:t>）：输出不仅和现态有关，还和输入有关。</a:t>
            </a:r>
          </a:p>
          <a:p>
            <a:pPr lvl="2"/>
            <a:r>
              <a:rPr lang="en-US" altLang="zh-CN" i="1" dirty="0"/>
              <a:t>Y</a:t>
            </a:r>
            <a:r>
              <a:rPr lang="en-US" altLang="zh-CN" dirty="0"/>
              <a:t>=</a:t>
            </a:r>
            <a:r>
              <a:rPr lang="en-US" altLang="zh-CN" i="1" dirty="0"/>
              <a:t>F</a:t>
            </a:r>
            <a:r>
              <a:rPr lang="en-US" altLang="zh-CN" baseline="-30000" dirty="0"/>
              <a:t>1 </a:t>
            </a:r>
            <a:r>
              <a:rPr lang="en-US" altLang="zh-CN" dirty="0"/>
              <a:t>( </a:t>
            </a:r>
            <a:r>
              <a:rPr lang="en-US" altLang="zh-CN" i="1" dirty="0"/>
              <a:t>X</a:t>
            </a:r>
            <a:r>
              <a:rPr lang="en-US" altLang="zh-CN" dirty="0"/>
              <a:t>, </a:t>
            </a:r>
            <a:r>
              <a:rPr lang="en-US" altLang="zh-CN" i="1" dirty="0" err="1"/>
              <a:t>Q</a:t>
            </a:r>
            <a:r>
              <a:rPr lang="en-US" altLang="zh-CN" baseline="-25000" dirty="0" err="1"/>
              <a:t>n</a:t>
            </a:r>
            <a:r>
              <a:rPr lang="en-US" altLang="zh-CN" baseline="30000" dirty="0"/>
              <a:t> </a:t>
            </a:r>
            <a:r>
              <a:rPr lang="en-US" altLang="zh-CN" dirty="0"/>
              <a:t>)</a:t>
            </a:r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时序逻辑电路的分类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1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从给定的逻辑电路图中写出每个触发器的驱动</a:t>
            </a:r>
            <a:r>
              <a:rPr lang="zh-CN" altLang="en-US" dirty="0" smtClean="0"/>
              <a:t>方程；</a:t>
            </a:r>
            <a:endParaRPr lang="en-US" altLang="zh-CN" dirty="0" smtClean="0"/>
          </a:p>
          <a:p>
            <a:r>
              <a:rPr lang="zh-CN" altLang="en-US" dirty="0"/>
              <a:t>把得到的驱动方程代入相应触发器的特性方程中，就可以得到每个触发器的状态方程，由这些状态方程得到整个时序逻辑电路的方程组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根据逻辑图写出电路的输出方程；</a:t>
            </a:r>
          </a:p>
          <a:p>
            <a:r>
              <a:rPr lang="zh-CN" altLang="en-US" dirty="0"/>
              <a:t>写出整个电路的状态转换表、状态转换图和时序图；</a:t>
            </a:r>
          </a:p>
          <a:p>
            <a:r>
              <a:rPr lang="zh-CN" altLang="en-US" dirty="0"/>
              <a:t>由状态转换表或状态转换图得出电路的逻辑功能。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时序逻辑电路的分析步骤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63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 smtClean="0"/>
              <a:t>试分析以下时序逻辑电路的功能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5.4.1</a:t>
            </a:r>
            <a:r>
              <a:rPr lang="zh-CN" altLang="en-US" dirty="0" smtClean="0"/>
              <a:t>同步时序逻辑电路分析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127745"/>
              </p:ext>
            </p:extLst>
          </p:nvPr>
        </p:nvGraphicFramePr>
        <p:xfrm>
          <a:off x="1475656" y="2276872"/>
          <a:ext cx="6192688" cy="340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Visio" r:id="rId4" imgW="1748520" imgH="1120625" progId="Visio.Drawing.11">
                  <p:embed/>
                </p:oleObj>
              </mc:Choice>
              <mc:Fallback>
                <p:oleObj name="Visio" r:id="rId4" imgW="1748520" imgH="11206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76872"/>
                        <a:ext cx="6192688" cy="3408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21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）求解驱动方程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1093" y="1626760"/>
            <a:ext cx="4528939" cy="2954368"/>
            <a:chOff x="331093" y="1626760"/>
            <a:chExt cx="4257675" cy="274763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0893395"/>
                </p:ext>
              </p:extLst>
            </p:nvPr>
          </p:nvGraphicFramePr>
          <p:xfrm>
            <a:off x="331093" y="1626760"/>
            <a:ext cx="4257675" cy="234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55" name="Visio" r:id="rId4" imgW="1748520" imgH="1120625" progId="Visio.Drawing.11">
                    <p:embed/>
                  </p:oleObj>
                </mc:Choice>
                <mc:Fallback>
                  <p:oleObj name="Visio" r:id="rId4" imgW="1748520" imgH="1120625" progId="Visio.Drawing.11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93" y="1626760"/>
                          <a:ext cx="4257675" cy="2343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259632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3460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7904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934597"/>
              </p:ext>
            </p:extLst>
          </p:nvPr>
        </p:nvGraphicFramePr>
        <p:xfrm>
          <a:off x="5292080" y="2132856"/>
          <a:ext cx="3081698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6" name="公式" r:id="rId6" imgW="1282680" imgH="749160" progId="Equation.3">
                  <p:embed/>
                </p:oleObj>
              </mc:Choice>
              <mc:Fallback>
                <p:oleObj name="公式" r:id="rId6" imgW="1282680" imgH="749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2080" y="2132856"/>
                        <a:ext cx="3081698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 smtClean="0"/>
              <a:t>）求解状态方程和输出方程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37601" y="1382048"/>
            <a:ext cx="3943553" cy="2234288"/>
            <a:chOff x="331093" y="1626760"/>
            <a:chExt cx="4257675" cy="274763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3521964"/>
                </p:ext>
              </p:extLst>
            </p:nvPr>
          </p:nvGraphicFramePr>
          <p:xfrm>
            <a:off x="331093" y="1626760"/>
            <a:ext cx="4257675" cy="234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8" name="Visio" r:id="rId4" imgW="1748520" imgH="1120625" progId="Visio.Drawing.11">
                    <p:embed/>
                  </p:oleObj>
                </mc:Choice>
                <mc:Fallback>
                  <p:oleObj name="Visio" r:id="rId4" imgW="1748520" imgH="11206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93" y="1626760"/>
                          <a:ext cx="4257675" cy="2343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259632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3460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7904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</p:grp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885237"/>
              </p:ext>
            </p:extLst>
          </p:nvPr>
        </p:nvGraphicFramePr>
        <p:xfrm>
          <a:off x="1187624" y="3634013"/>
          <a:ext cx="6840760" cy="166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9" name="公式" r:id="rId6" imgW="3340080" imgH="812520" progId="Equation.3">
                  <p:embed/>
                </p:oleObj>
              </mc:Choice>
              <mc:Fallback>
                <p:oleObj name="公式" r:id="rId6" imgW="3340080" imgH="812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3634013"/>
                        <a:ext cx="6840760" cy="1664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641416"/>
              </p:ext>
            </p:extLst>
          </p:nvPr>
        </p:nvGraphicFramePr>
        <p:xfrm>
          <a:off x="1223310" y="5445224"/>
          <a:ext cx="1425773" cy="61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0" name="公式" r:id="rId8" imgW="558720" imgH="241200" progId="Equation.3">
                  <p:embed/>
                </p:oleObj>
              </mc:Choice>
              <mc:Fallback>
                <p:oleObj name="公式" r:id="rId8" imgW="558720" imgH="2412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310" y="5445224"/>
                        <a:ext cx="1425773" cy="616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8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201518"/>
              </p:ext>
            </p:extLst>
          </p:nvPr>
        </p:nvGraphicFramePr>
        <p:xfrm>
          <a:off x="3707904" y="2879511"/>
          <a:ext cx="48348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60"/>
                <a:gridCol w="604360"/>
                <a:gridCol w="604360"/>
                <a:gridCol w="604360"/>
                <a:gridCol w="604360"/>
                <a:gridCol w="604360"/>
                <a:gridCol w="604360"/>
                <a:gridCol w="604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</a:t>
                      </a:r>
                      <a:r>
                        <a:rPr lang="en-US" altLang="zh-CN" sz="1200" baseline="30000" dirty="0" err="1" smtClean="0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状态转换表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3851920" y="3356992"/>
            <a:ext cx="293677" cy="2736304"/>
            <a:chOff x="608773" y="1988840"/>
            <a:chExt cx="293677" cy="2736304"/>
          </a:xfrm>
        </p:grpSpPr>
        <p:grpSp>
          <p:nvGrpSpPr>
            <p:cNvPr id="12" name="组合 11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6" name="肘形连接符 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17" name="肘形连接符 16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3" name="肘形连接符 22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29" name="肘形连接符 28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32" name="肘形连接符 3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341223"/>
              </p:ext>
            </p:extLst>
          </p:nvPr>
        </p:nvGraphicFramePr>
        <p:xfrm>
          <a:off x="539552" y="1268759"/>
          <a:ext cx="5688632" cy="138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3" name="公式" r:id="rId4" imgW="3340080" imgH="812520" progId="Equation.3">
                  <p:embed/>
                </p:oleObj>
              </mc:Choice>
              <mc:Fallback>
                <p:oleObj name="公式" r:id="rId4" imgW="3340080" imgH="81252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59"/>
                        <a:ext cx="5688632" cy="1384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479329"/>
              </p:ext>
            </p:extLst>
          </p:nvPr>
        </p:nvGraphicFramePr>
        <p:xfrm>
          <a:off x="611560" y="2765682"/>
          <a:ext cx="1368151" cy="59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4" name="公式" r:id="rId6" imgW="558720" imgH="241200" progId="Equation.3">
                  <p:embed/>
                </p:oleObj>
              </mc:Choice>
              <mc:Fallback>
                <p:oleObj name="公式" r:id="rId6" imgW="558720" imgH="2412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65682"/>
                        <a:ext cx="1368151" cy="591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51520" y="459485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8" action="ppaction://hlinkfile"/>
              </a:rPr>
              <a:t>状态转移表</a:t>
            </a:r>
            <a:r>
              <a:rPr lang="en-US" altLang="zh-CN" dirty="0" smtClean="0"/>
              <a:t>(Excel)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0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状态转移图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639352"/>
              </p:ext>
            </p:extLst>
          </p:nvPr>
        </p:nvGraphicFramePr>
        <p:xfrm>
          <a:off x="539552" y="1268761"/>
          <a:ext cx="5918435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公式" r:id="rId4" imgW="3340080" imgH="812520" progId="Equation.3">
                  <p:embed/>
                </p:oleObj>
              </mc:Choice>
              <mc:Fallback>
                <p:oleObj name="公式" r:id="rId4" imgW="3340080" imgH="81252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1"/>
                        <a:ext cx="5918435" cy="1440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1115616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000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27784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001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39952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010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092280" y="1556792"/>
            <a:ext cx="1512168" cy="12241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Q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0</a:t>
            </a:r>
            <a:endParaRPr lang="zh-CN" altLang="en-US" baseline="-25000" dirty="0" smtClean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07704" y="4775714"/>
            <a:ext cx="720080" cy="369332"/>
            <a:chOff x="1907704" y="4775714"/>
            <a:chExt cx="720080" cy="369332"/>
          </a:xfrm>
        </p:grpSpPr>
        <p:cxnSp>
          <p:nvCxnSpPr>
            <p:cNvPr id="15" name="直接箭头连接符 14"/>
            <p:cNvCxnSpPr>
              <a:stCxn id="5" idx="6"/>
              <a:endCxn id="11" idx="2"/>
            </p:cNvCxnSpPr>
            <p:nvPr/>
          </p:nvCxnSpPr>
          <p:spPr>
            <a:xfrm>
              <a:off x="1907704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051720" y="477571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/0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3333" y="5508978"/>
            <a:ext cx="5723467" cy="672735"/>
            <a:chOff x="1693333" y="5508978"/>
            <a:chExt cx="5723467" cy="672735"/>
          </a:xfrm>
        </p:grpSpPr>
        <p:sp>
          <p:nvSpPr>
            <p:cNvPr id="28" name="任意多边形 27"/>
            <p:cNvSpPr/>
            <p:nvPr/>
          </p:nvSpPr>
          <p:spPr>
            <a:xfrm>
              <a:off x="1693333" y="5508978"/>
              <a:ext cx="5723467" cy="606807"/>
            </a:xfrm>
            <a:custGeom>
              <a:avLst/>
              <a:gdLst>
                <a:gd name="connsiteX0" fmla="*/ 5723467 w 5723467"/>
                <a:gd name="connsiteY0" fmla="*/ 0 h 606807"/>
                <a:gd name="connsiteX1" fmla="*/ 4605867 w 5723467"/>
                <a:gd name="connsiteY1" fmla="*/ 541866 h 606807"/>
                <a:gd name="connsiteX2" fmla="*/ 1095023 w 5723467"/>
                <a:gd name="connsiteY2" fmla="*/ 541866 h 606807"/>
                <a:gd name="connsiteX3" fmla="*/ 0 w 5723467"/>
                <a:gd name="connsiteY3" fmla="*/ 45155 h 60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3467" h="606807">
                  <a:moveTo>
                    <a:pt x="5723467" y="0"/>
                  </a:moveTo>
                  <a:cubicBezTo>
                    <a:pt x="5550370" y="225777"/>
                    <a:pt x="5377274" y="451555"/>
                    <a:pt x="4605867" y="541866"/>
                  </a:cubicBezTo>
                  <a:cubicBezTo>
                    <a:pt x="3834460" y="632177"/>
                    <a:pt x="1862667" y="624651"/>
                    <a:pt x="1095023" y="541866"/>
                  </a:cubicBezTo>
                  <a:cubicBezTo>
                    <a:pt x="327379" y="459081"/>
                    <a:pt x="163689" y="252118"/>
                    <a:pt x="0" y="4515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3364" y="5812381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/1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19872" y="5121188"/>
            <a:ext cx="720080" cy="470283"/>
            <a:chOff x="3419872" y="5121188"/>
            <a:chExt cx="720080" cy="470283"/>
          </a:xfrm>
        </p:grpSpPr>
        <p:cxnSp>
          <p:nvCxnSpPr>
            <p:cNvPr id="17" name="直接箭头连接符 16"/>
            <p:cNvCxnSpPr>
              <a:stCxn id="11" idx="6"/>
              <a:endCxn id="12" idx="2"/>
            </p:cNvCxnSpPr>
            <p:nvPr/>
          </p:nvCxnSpPr>
          <p:spPr>
            <a:xfrm>
              <a:off x="3419872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74487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/0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32040" y="4725144"/>
            <a:ext cx="1512168" cy="866327"/>
            <a:chOff x="4932040" y="4725144"/>
            <a:chExt cx="1512168" cy="866327"/>
          </a:xfrm>
        </p:grpSpPr>
        <p:sp>
          <p:nvSpPr>
            <p:cNvPr id="10" name="椭圆 9"/>
            <p:cNvSpPr/>
            <p:nvPr/>
          </p:nvSpPr>
          <p:spPr>
            <a:xfrm>
              <a:off x="5652120" y="4725144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011</a:t>
              </a:r>
              <a:endParaRPr lang="zh-CN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/>
            <p:cNvCxnSpPr>
              <a:stCxn id="12" idx="6"/>
              <a:endCxn id="10" idx="2"/>
            </p:cNvCxnSpPr>
            <p:nvPr/>
          </p:nvCxnSpPr>
          <p:spPr>
            <a:xfrm>
              <a:off x="4932040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65896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/0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44208" y="4725144"/>
            <a:ext cx="1512168" cy="866327"/>
            <a:chOff x="6444208" y="4725144"/>
            <a:chExt cx="1512168" cy="866327"/>
          </a:xfrm>
        </p:grpSpPr>
        <p:sp>
          <p:nvSpPr>
            <p:cNvPr id="8" name="椭圆 7"/>
            <p:cNvSpPr/>
            <p:nvPr/>
          </p:nvSpPr>
          <p:spPr>
            <a:xfrm>
              <a:off x="7164288" y="4725144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100</a:t>
              </a:r>
              <a:endParaRPr lang="zh-CN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0" idx="6"/>
              <a:endCxn id="8" idx="2"/>
            </p:cNvCxnSpPr>
            <p:nvPr/>
          </p:nvCxnSpPr>
          <p:spPr>
            <a:xfrm>
              <a:off x="6444208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608544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/0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52120" y="3552505"/>
            <a:ext cx="956424" cy="1188486"/>
            <a:chOff x="5652120" y="3552505"/>
            <a:chExt cx="956424" cy="1188486"/>
          </a:xfrm>
        </p:grpSpPr>
        <p:sp>
          <p:nvSpPr>
            <p:cNvPr id="9" name="椭圆 8"/>
            <p:cNvSpPr/>
            <p:nvPr/>
          </p:nvSpPr>
          <p:spPr>
            <a:xfrm>
              <a:off x="5652120" y="3552505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101</a:t>
              </a:r>
              <a:endParaRPr lang="zh-CN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9" idx="4"/>
              <a:endCxn id="10" idx="0"/>
            </p:cNvCxnSpPr>
            <p:nvPr/>
          </p:nvCxnSpPr>
          <p:spPr>
            <a:xfrm>
              <a:off x="6048164" y="4344593"/>
              <a:ext cx="0" cy="3805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56176" y="437165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/1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139952" y="3501008"/>
            <a:ext cx="881964" cy="1224136"/>
            <a:chOff x="4139952" y="3501008"/>
            <a:chExt cx="881964" cy="1224136"/>
          </a:xfrm>
        </p:grpSpPr>
        <p:sp>
          <p:nvSpPr>
            <p:cNvPr id="6" name="椭圆 5"/>
            <p:cNvSpPr/>
            <p:nvPr/>
          </p:nvSpPr>
          <p:spPr>
            <a:xfrm>
              <a:off x="4139952" y="3501008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110</a:t>
              </a:r>
              <a:endParaRPr lang="zh-CN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6" idx="4"/>
              <a:endCxn id="12" idx="0"/>
            </p:cNvCxnSpPr>
            <p:nvPr/>
          </p:nvCxnSpPr>
          <p:spPr>
            <a:xfrm>
              <a:off x="4535996" y="4293096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569548" y="431054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/1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27784" y="3473199"/>
            <a:ext cx="943104" cy="1251945"/>
            <a:chOff x="2627784" y="3473199"/>
            <a:chExt cx="943104" cy="1251945"/>
          </a:xfrm>
        </p:grpSpPr>
        <p:sp>
          <p:nvSpPr>
            <p:cNvPr id="7" name="椭圆 6"/>
            <p:cNvSpPr/>
            <p:nvPr/>
          </p:nvSpPr>
          <p:spPr>
            <a:xfrm>
              <a:off x="2627784" y="3473199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111</a:t>
              </a:r>
              <a:endParaRPr lang="zh-CN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3" name="直接箭头连接符 22"/>
            <p:cNvCxnSpPr>
              <a:stCxn id="7" idx="4"/>
              <a:endCxn id="11" idx="0"/>
            </p:cNvCxnSpPr>
            <p:nvPr/>
          </p:nvCxnSpPr>
          <p:spPr>
            <a:xfrm>
              <a:off x="3023828" y="4265287"/>
              <a:ext cx="0" cy="4598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118520" y="4344593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/1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4"/>
          </a:xfrm>
        </p:spPr>
        <p:txBody>
          <a:bodyPr/>
          <a:lstStyle/>
          <a:p>
            <a:r>
              <a:rPr lang="zh-CN" altLang="en-US" dirty="0" smtClean="0"/>
              <a:t>异步时序逻辑电路中的各触发器不是由同一时钟脉冲触发。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异步时序逻辑电路分析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800264"/>
              </p:ext>
            </p:extLst>
          </p:nvPr>
        </p:nvGraphicFramePr>
        <p:xfrm>
          <a:off x="1763688" y="2564904"/>
          <a:ext cx="5544616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2" name="Visio" r:id="rId4" imgW="1748520" imgH="1120625" progId="Visio.Drawing.11">
                  <p:embed/>
                </p:oleObj>
              </mc:Choice>
              <mc:Fallback>
                <p:oleObj name="Visio" r:id="rId4" imgW="1748520" imgH="11206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564904"/>
                        <a:ext cx="5544616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3635896" y="3717032"/>
            <a:ext cx="936104" cy="864096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驱动方程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758162"/>
              </p:ext>
            </p:extLst>
          </p:nvPr>
        </p:nvGraphicFramePr>
        <p:xfrm>
          <a:off x="683569" y="1484784"/>
          <a:ext cx="4320480" cy="258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6" name="Visio" r:id="rId4" imgW="1748520" imgH="1120625" progId="Visio.Drawing.11">
                  <p:embed/>
                </p:oleObj>
              </mc:Choice>
              <mc:Fallback>
                <p:oleObj name="Visio" r:id="rId4" imgW="1748520" imgH="1120625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9" y="1484784"/>
                        <a:ext cx="4320480" cy="2580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88007"/>
              </p:ext>
            </p:extLst>
          </p:nvPr>
        </p:nvGraphicFramePr>
        <p:xfrm>
          <a:off x="3923928" y="3789039"/>
          <a:ext cx="3168352" cy="185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7" name="公式" r:id="rId6" imgW="1282680" imgH="749160" progId="Equation.3">
                  <p:embed/>
                </p:oleObj>
              </mc:Choice>
              <mc:Fallback>
                <p:oleObj name="公式" r:id="rId6" imgW="1282680" imgH="749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3928" y="3789039"/>
                        <a:ext cx="3168352" cy="1850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83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51920" y="1481328"/>
            <a:ext cx="4834880" cy="4525963"/>
          </a:xfrm>
        </p:spPr>
        <p:txBody>
          <a:bodyPr/>
          <a:lstStyle/>
          <a:p>
            <a:r>
              <a:rPr lang="zh-CN" altLang="zh-CN" dirty="0"/>
              <a:t>这样的交叉反馈连接，最后只能导致两个</a:t>
            </a:r>
            <a:r>
              <a:rPr lang="zh-CN" altLang="zh-CN" dirty="0" smtClean="0"/>
              <a:t>稳态</a:t>
            </a:r>
            <a:r>
              <a:rPr lang="zh-CN" altLang="en-US" dirty="0" smtClean="0"/>
              <a:t>之一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endParaRPr lang="zh-CN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或：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zh-CN" dirty="0" smtClean="0"/>
              <a:t>两</a:t>
            </a:r>
            <a:r>
              <a:rPr lang="zh-CN" altLang="zh-CN" dirty="0"/>
              <a:t>个输出不可能同时为</a:t>
            </a:r>
            <a:r>
              <a:rPr lang="en-US" altLang="zh-CN" dirty="0"/>
              <a:t>1</a:t>
            </a:r>
            <a:r>
              <a:rPr lang="zh-CN" altLang="zh-CN" dirty="0"/>
              <a:t>或同时为</a:t>
            </a:r>
            <a:r>
              <a:rPr lang="en-US" altLang="zh-CN" dirty="0"/>
              <a:t>0</a:t>
            </a:r>
            <a:r>
              <a:rPr lang="zh-CN" altLang="zh-CN" dirty="0"/>
              <a:t>。通电以后，必然随机稳定到某一个稳态。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双稳态电路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469694"/>
              </p:ext>
            </p:extLst>
          </p:nvPr>
        </p:nvGraphicFramePr>
        <p:xfrm>
          <a:off x="1043608" y="1772816"/>
          <a:ext cx="1440160" cy="174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" name="Visio" r:id="rId4" imgW="869940" imgH="1042988" progId="Visio.Drawing.11">
                  <p:embed/>
                </p:oleObj>
              </mc:Choice>
              <mc:Fallback>
                <p:oleObj name="Visio" r:id="rId4" imgW="869940" imgH="104298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772816"/>
                        <a:ext cx="1440160" cy="1740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074061"/>
              </p:ext>
            </p:extLst>
          </p:nvPr>
        </p:nvGraphicFramePr>
        <p:xfrm>
          <a:off x="899592" y="3645024"/>
          <a:ext cx="2049463" cy="258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" name="Visio" r:id="rId6" imgW="1238490" imgH="1551676" progId="Visio.Drawing.11">
                  <p:embed/>
                </p:oleObj>
              </mc:Choice>
              <mc:Fallback>
                <p:oleObj name="Visio" r:id="rId6" imgW="1238490" imgH="155167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45024"/>
                        <a:ext cx="2049463" cy="2586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46464"/>
              </p:ext>
            </p:extLst>
          </p:nvPr>
        </p:nvGraphicFramePr>
        <p:xfrm>
          <a:off x="4310062" y="2348880"/>
          <a:ext cx="838002" cy="80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" name="公式" r:id="rId8" imgW="520700" imgH="508000" progId="Equation.3">
                  <p:embed/>
                </p:oleObj>
              </mc:Choice>
              <mc:Fallback>
                <p:oleObj name="公式" r:id="rId8" imgW="520700" imgH="508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2" y="2348880"/>
                        <a:ext cx="838002" cy="807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949323"/>
              </p:ext>
            </p:extLst>
          </p:nvPr>
        </p:nvGraphicFramePr>
        <p:xfrm>
          <a:off x="4310063" y="3789040"/>
          <a:ext cx="82197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" name="公式" r:id="rId10" imgW="520700" imgH="508000" progId="Equation.3">
                  <p:embed/>
                </p:oleObj>
              </mc:Choice>
              <mc:Fallback>
                <p:oleObj name="公式" r:id="rId10" imgW="5207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3789040"/>
                        <a:ext cx="821978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0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状态方程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516172"/>
              </p:ext>
            </p:extLst>
          </p:nvPr>
        </p:nvGraphicFramePr>
        <p:xfrm>
          <a:off x="827584" y="1412776"/>
          <a:ext cx="4340777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Visio" r:id="rId4" imgW="1748520" imgH="1120625" progId="Visio.Drawing.11">
                  <p:embed/>
                </p:oleObj>
              </mc:Choice>
              <mc:Fallback>
                <p:oleObj name="Visio" r:id="rId4" imgW="1748520" imgH="1120625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12776"/>
                        <a:ext cx="4340777" cy="25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429821"/>
              </p:ext>
            </p:extLst>
          </p:nvPr>
        </p:nvGraphicFramePr>
        <p:xfrm>
          <a:off x="2483768" y="3933056"/>
          <a:ext cx="4464496" cy="199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3" name="公式" r:id="rId6" imgW="2273040" imgH="1015920" progId="Equation.3">
                  <p:embed/>
                </p:oleObj>
              </mc:Choice>
              <mc:Fallback>
                <p:oleObj name="公式" r:id="rId6" imgW="2273040" imgH="1015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3768" y="3933056"/>
                        <a:ext cx="4464496" cy="199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74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状态转换表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833137"/>
              </p:ext>
            </p:extLst>
          </p:nvPr>
        </p:nvGraphicFramePr>
        <p:xfrm>
          <a:off x="3203848" y="2825505"/>
          <a:ext cx="48348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60"/>
                <a:gridCol w="604360"/>
                <a:gridCol w="604360"/>
                <a:gridCol w="604360"/>
                <a:gridCol w="604360"/>
                <a:gridCol w="604360"/>
                <a:gridCol w="604360"/>
                <a:gridCol w="604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</a:t>
                      </a:r>
                      <a:r>
                        <a:rPr lang="en-US" altLang="zh-CN" sz="1200" baseline="30000" dirty="0" err="1" smtClean="0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3414227" y="3331586"/>
            <a:ext cx="293677" cy="2736304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844833"/>
              </p:ext>
            </p:extLst>
          </p:nvPr>
        </p:nvGraphicFramePr>
        <p:xfrm>
          <a:off x="467544" y="1283680"/>
          <a:ext cx="44640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公式" r:id="rId4" imgW="2273040" imgH="1015920" progId="Equation.3">
                  <p:embed/>
                </p:oleObj>
              </mc:Choice>
              <mc:Fallback>
                <p:oleObj name="公式" r:id="rId4" imgW="2273040" imgH="101592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283680"/>
                        <a:ext cx="446405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39552" y="411424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hlinkClick r:id="rId6" action="ppaction://hlinkfile"/>
              </a:rPr>
              <a:t>状态转移表</a:t>
            </a:r>
            <a:r>
              <a:rPr lang="en-US" altLang="zh-CN" dirty="0" smtClean="0"/>
              <a:t>Excel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7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状态转移图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379555"/>
              </p:ext>
            </p:extLst>
          </p:nvPr>
        </p:nvGraphicFramePr>
        <p:xfrm>
          <a:off x="539552" y="1412776"/>
          <a:ext cx="3888432" cy="331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54"/>
                <a:gridCol w="486054"/>
                <a:gridCol w="486054"/>
                <a:gridCol w="486054"/>
                <a:gridCol w="486054"/>
                <a:gridCol w="486054"/>
                <a:gridCol w="486054"/>
                <a:gridCol w="486054"/>
              </a:tblGrid>
              <a:tr h="3888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2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1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0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</a:t>
                      </a:r>
                      <a:r>
                        <a:rPr lang="en-US" altLang="zh-CN" sz="1200" baseline="30000" dirty="0" err="1" smtClean="0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83568" y="1853570"/>
            <a:ext cx="293677" cy="2871573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4784725" y="1988845"/>
            <a:ext cx="3829050" cy="3291304"/>
            <a:chOff x="0" y="0"/>
            <a:chExt cx="3829050" cy="3291304"/>
          </a:xfrm>
        </p:grpSpPr>
        <p:sp>
          <p:nvSpPr>
            <p:cNvPr id="31" name="椭圆 30"/>
            <p:cNvSpPr/>
            <p:nvPr/>
          </p:nvSpPr>
          <p:spPr>
            <a:xfrm>
              <a:off x="38100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000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82675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001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127250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010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171825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011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619250" y="2066925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100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0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n>
                    <a:solidFill>
                      <a:schemeClr val="tx1"/>
                    </a:solidFill>
                  </a:ln>
                </a:rPr>
                <a:t>111</a:t>
              </a:r>
              <a:endParaRPr lang="zh-CN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628775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101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81325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110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9" name="直接箭头连接符 38"/>
            <p:cNvCxnSpPr>
              <a:stCxn id="31" idx="6"/>
              <a:endCxn id="32" idx="2"/>
            </p:cNvCxnSpPr>
            <p:nvPr/>
          </p:nvCxnSpPr>
          <p:spPr>
            <a:xfrm>
              <a:off x="695325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2" idx="6"/>
              <a:endCxn id="33" idx="2"/>
            </p:cNvCxnSpPr>
            <p:nvPr/>
          </p:nvCxnSpPr>
          <p:spPr>
            <a:xfrm>
              <a:off x="1739900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6"/>
              <a:endCxn id="34" idx="2"/>
            </p:cNvCxnSpPr>
            <p:nvPr/>
          </p:nvCxnSpPr>
          <p:spPr>
            <a:xfrm>
              <a:off x="2784475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6" idx="4"/>
              <a:endCxn id="31" idx="0"/>
            </p:cNvCxnSpPr>
            <p:nvPr/>
          </p:nvCxnSpPr>
          <p:spPr>
            <a:xfrm>
              <a:off x="328613" y="600075"/>
              <a:ext cx="38100" cy="4095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7" idx="4"/>
              <a:endCxn id="33" idx="1"/>
            </p:cNvCxnSpPr>
            <p:nvPr/>
          </p:nvCxnSpPr>
          <p:spPr>
            <a:xfrm>
              <a:off x="1957388" y="600075"/>
              <a:ext cx="266110" cy="4974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4"/>
              <a:endCxn id="33" idx="7"/>
            </p:cNvCxnSpPr>
            <p:nvPr/>
          </p:nvCxnSpPr>
          <p:spPr>
            <a:xfrm flipH="1">
              <a:off x="2688227" y="600075"/>
              <a:ext cx="621711" cy="4974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4" idx="3"/>
              <a:endCxn id="35" idx="7"/>
            </p:cNvCxnSpPr>
            <p:nvPr/>
          </p:nvCxnSpPr>
          <p:spPr>
            <a:xfrm flipH="1">
              <a:off x="2180227" y="1521846"/>
              <a:ext cx="1087846" cy="6329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5" idx="1"/>
              <a:endCxn id="31" idx="5"/>
            </p:cNvCxnSpPr>
            <p:nvPr/>
          </p:nvCxnSpPr>
          <p:spPr>
            <a:xfrm flipH="1" flipV="1">
              <a:off x="599077" y="1521846"/>
              <a:ext cx="1116421" cy="6329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25"/>
            <p:cNvSpPr txBox="1"/>
            <p:nvPr/>
          </p:nvSpPr>
          <p:spPr>
            <a:xfrm>
              <a:off x="1457325" y="2952750"/>
              <a:ext cx="1210588" cy="33855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/>
                <a:t>状态转移图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波形图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891944"/>
              </p:ext>
            </p:extLst>
          </p:nvPr>
        </p:nvGraphicFramePr>
        <p:xfrm>
          <a:off x="539552" y="1412776"/>
          <a:ext cx="3888432" cy="331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54"/>
                <a:gridCol w="486054"/>
                <a:gridCol w="486054"/>
                <a:gridCol w="486054"/>
                <a:gridCol w="486054"/>
                <a:gridCol w="486054"/>
                <a:gridCol w="486054"/>
                <a:gridCol w="486054"/>
              </a:tblGrid>
              <a:tr h="3888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2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2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1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Q</a:t>
                      </a:r>
                      <a:r>
                        <a:rPr lang="en-US" altLang="zh-CN" sz="900" baseline="-25000" dirty="0" smtClean="0"/>
                        <a:t>0</a:t>
                      </a:r>
                      <a:r>
                        <a:rPr lang="en-US" altLang="zh-CN" sz="900" baseline="30000" dirty="0" smtClean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/>
                        <a:t>Y</a:t>
                      </a:r>
                      <a:r>
                        <a:rPr lang="en-US" altLang="zh-CN" sz="1200" baseline="30000" dirty="0" err="1" smtClean="0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83568" y="1853570"/>
            <a:ext cx="293677" cy="2871573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直接箭头连接符 30"/>
          <p:cNvCxnSpPr/>
          <p:nvPr/>
        </p:nvCxnSpPr>
        <p:spPr>
          <a:xfrm flipV="1">
            <a:off x="4788024" y="980728"/>
            <a:ext cx="0" cy="5112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4788024" y="1772816"/>
            <a:ext cx="39604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788024" y="1268760"/>
            <a:ext cx="720080" cy="432048"/>
            <a:chOff x="4788024" y="1268760"/>
            <a:chExt cx="720080" cy="43204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507230" y="1268760"/>
            <a:ext cx="720080" cy="432048"/>
            <a:chOff x="4788024" y="1268760"/>
            <a:chExt cx="720080" cy="432048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6227310" y="1268760"/>
            <a:ext cx="720080" cy="432048"/>
            <a:chOff x="4788024" y="1268760"/>
            <a:chExt cx="720080" cy="432048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7668344" y="1233819"/>
            <a:ext cx="720080" cy="432048"/>
            <a:chOff x="4788024" y="1268760"/>
            <a:chExt cx="720080" cy="432048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48264" y="1252122"/>
            <a:ext cx="720080" cy="432048"/>
            <a:chOff x="4788024" y="1268760"/>
            <a:chExt cx="720080" cy="432048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接连接符 67"/>
          <p:cNvCxnSpPr/>
          <p:nvPr/>
        </p:nvCxnSpPr>
        <p:spPr>
          <a:xfrm>
            <a:off x="8388424" y="1665867"/>
            <a:ext cx="36004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319355" y="89942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cp</a:t>
            </a:r>
            <a:endParaRPr lang="zh-CN" altLang="en-US" dirty="0"/>
          </a:p>
        </p:txBody>
      </p:sp>
      <p:cxnSp>
        <p:nvCxnSpPr>
          <p:cNvPr id="71" name="直接箭头连接符 70"/>
          <p:cNvCxnSpPr/>
          <p:nvPr/>
        </p:nvCxnSpPr>
        <p:spPr>
          <a:xfrm>
            <a:off x="4788024" y="2636912"/>
            <a:ext cx="39604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508104" y="1268760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227310" y="1268760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948264" y="1233819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7668344" y="1181685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388424" y="1092217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任意多边形 77"/>
          <p:cNvSpPr/>
          <p:nvPr/>
        </p:nvSpPr>
        <p:spPr>
          <a:xfrm>
            <a:off x="4786489" y="2132856"/>
            <a:ext cx="3601155" cy="440267"/>
          </a:xfrm>
          <a:custGeom>
            <a:avLst/>
            <a:gdLst>
              <a:gd name="connsiteX0" fmla="*/ 0 w 3601155"/>
              <a:gd name="connsiteY0" fmla="*/ 406400 h 440267"/>
              <a:gd name="connsiteX1" fmla="*/ 733778 w 3601155"/>
              <a:gd name="connsiteY1" fmla="*/ 406400 h 440267"/>
              <a:gd name="connsiteX2" fmla="*/ 733778 w 3601155"/>
              <a:gd name="connsiteY2" fmla="*/ 0 h 440267"/>
              <a:gd name="connsiteX3" fmla="*/ 1444978 w 3601155"/>
              <a:gd name="connsiteY3" fmla="*/ 0 h 440267"/>
              <a:gd name="connsiteX4" fmla="*/ 1456267 w 3601155"/>
              <a:gd name="connsiteY4" fmla="*/ 428978 h 440267"/>
              <a:gd name="connsiteX5" fmla="*/ 2167467 w 3601155"/>
              <a:gd name="connsiteY5" fmla="*/ 428978 h 440267"/>
              <a:gd name="connsiteX6" fmla="*/ 2167467 w 3601155"/>
              <a:gd name="connsiteY6" fmla="*/ 11289 h 440267"/>
              <a:gd name="connsiteX7" fmla="*/ 2889955 w 3601155"/>
              <a:gd name="connsiteY7" fmla="*/ 11289 h 440267"/>
              <a:gd name="connsiteX8" fmla="*/ 2889955 w 3601155"/>
              <a:gd name="connsiteY8" fmla="*/ 440267 h 440267"/>
              <a:gd name="connsiteX9" fmla="*/ 3601155 w 3601155"/>
              <a:gd name="connsiteY9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1155" h="440267">
                <a:moveTo>
                  <a:pt x="0" y="406400"/>
                </a:moveTo>
                <a:lnTo>
                  <a:pt x="733778" y="406400"/>
                </a:lnTo>
                <a:lnTo>
                  <a:pt x="733778" y="0"/>
                </a:lnTo>
                <a:lnTo>
                  <a:pt x="1444978" y="0"/>
                </a:lnTo>
                <a:lnTo>
                  <a:pt x="1456267" y="428978"/>
                </a:lnTo>
                <a:lnTo>
                  <a:pt x="2167467" y="428978"/>
                </a:lnTo>
                <a:lnTo>
                  <a:pt x="2167467" y="11289"/>
                </a:lnTo>
                <a:lnTo>
                  <a:pt x="2889955" y="11289"/>
                </a:lnTo>
                <a:lnTo>
                  <a:pt x="2889955" y="440267"/>
                </a:lnTo>
                <a:lnTo>
                  <a:pt x="3601155" y="440267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401714" y="205831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baseline="-25000" dirty="0"/>
          </a:p>
        </p:txBody>
      </p:sp>
      <p:cxnSp>
        <p:nvCxnSpPr>
          <p:cNvPr id="81" name="直接箭头连接符 80"/>
          <p:cNvCxnSpPr/>
          <p:nvPr/>
        </p:nvCxnSpPr>
        <p:spPr>
          <a:xfrm>
            <a:off x="4786489" y="3534951"/>
            <a:ext cx="39619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任意多边形 81"/>
          <p:cNvSpPr/>
          <p:nvPr/>
        </p:nvSpPr>
        <p:spPr>
          <a:xfrm>
            <a:off x="4797778" y="2946400"/>
            <a:ext cx="3589866" cy="530578"/>
          </a:xfrm>
          <a:custGeom>
            <a:avLst/>
            <a:gdLst>
              <a:gd name="connsiteX0" fmla="*/ 0 w 3589866"/>
              <a:gd name="connsiteY0" fmla="*/ 496711 h 530578"/>
              <a:gd name="connsiteX1" fmla="*/ 1433689 w 3589866"/>
              <a:gd name="connsiteY1" fmla="*/ 496711 h 530578"/>
              <a:gd name="connsiteX2" fmla="*/ 1433689 w 3589866"/>
              <a:gd name="connsiteY2" fmla="*/ 0 h 530578"/>
              <a:gd name="connsiteX3" fmla="*/ 2878666 w 3589866"/>
              <a:gd name="connsiteY3" fmla="*/ 0 h 530578"/>
              <a:gd name="connsiteX4" fmla="*/ 2878666 w 3589866"/>
              <a:gd name="connsiteY4" fmla="*/ 530578 h 530578"/>
              <a:gd name="connsiteX5" fmla="*/ 3589866 w 3589866"/>
              <a:gd name="connsiteY5" fmla="*/ 530578 h 530578"/>
              <a:gd name="connsiteX6" fmla="*/ 3589866 w 3589866"/>
              <a:gd name="connsiteY6" fmla="*/ 530578 h 53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9866" h="530578">
                <a:moveTo>
                  <a:pt x="0" y="496711"/>
                </a:moveTo>
                <a:lnTo>
                  <a:pt x="1433689" y="496711"/>
                </a:lnTo>
                <a:lnTo>
                  <a:pt x="1433689" y="0"/>
                </a:lnTo>
                <a:lnTo>
                  <a:pt x="2878666" y="0"/>
                </a:lnTo>
                <a:lnTo>
                  <a:pt x="2878666" y="530578"/>
                </a:lnTo>
                <a:lnTo>
                  <a:pt x="3589866" y="530578"/>
                </a:lnTo>
                <a:lnTo>
                  <a:pt x="3589866" y="530578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401714" y="284770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endParaRPr lang="zh-CN" altLang="en-US" dirty="0"/>
          </a:p>
        </p:txBody>
      </p:sp>
      <p:cxnSp>
        <p:nvCxnSpPr>
          <p:cNvPr id="85" name="直接箭头连接符 84"/>
          <p:cNvCxnSpPr/>
          <p:nvPr/>
        </p:nvCxnSpPr>
        <p:spPr>
          <a:xfrm>
            <a:off x="4786489" y="4498440"/>
            <a:ext cx="39619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多边形 86"/>
          <p:cNvSpPr/>
          <p:nvPr/>
        </p:nvSpPr>
        <p:spPr>
          <a:xfrm>
            <a:off x="4786489" y="3849511"/>
            <a:ext cx="3951111" cy="575733"/>
          </a:xfrm>
          <a:custGeom>
            <a:avLst/>
            <a:gdLst>
              <a:gd name="connsiteX0" fmla="*/ 0 w 3951111"/>
              <a:gd name="connsiteY0" fmla="*/ 553156 h 575733"/>
              <a:gd name="connsiteX1" fmla="*/ 2889955 w 3951111"/>
              <a:gd name="connsiteY1" fmla="*/ 553156 h 575733"/>
              <a:gd name="connsiteX2" fmla="*/ 2889955 w 3951111"/>
              <a:gd name="connsiteY2" fmla="*/ 0 h 575733"/>
              <a:gd name="connsiteX3" fmla="*/ 3601155 w 3951111"/>
              <a:gd name="connsiteY3" fmla="*/ 0 h 575733"/>
              <a:gd name="connsiteX4" fmla="*/ 3612444 w 3951111"/>
              <a:gd name="connsiteY4" fmla="*/ 575733 h 575733"/>
              <a:gd name="connsiteX5" fmla="*/ 3951111 w 3951111"/>
              <a:gd name="connsiteY5" fmla="*/ 575733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111" h="575733">
                <a:moveTo>
                  <a:pt x="0" y="553156"/>
                </a:moveTo>
                <a:lnTo>
                  <a:pt x="2889955" y="553156"/>
                </a:lnTo>
                <a:lnTo>
                  <a:pt x="2889955" y="0"/>
                </a:lnTo>
                <a:lnTo>
                  <a:pt x="3601155" y="0"/>
                </a:lnTo>
                <a:lnTo>
                  <a:pt x="3612444" y="575733"/>
                </a:lnTo>
                <a:lnTo>
                  <a:pt x="3951111" y="57573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>
            <a:off x="8387644" y="2564904"/>
            <a:ext cx="34995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87644" y="3476978"/>
            <a:ext cx="34995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401714" y="39127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endParaRPr lang="zh-CN" altLang="en-US" dirty="0"/>
          </a:p>
        </p:txBody>
      </p:sp>
      <p:cxnSp>
        <p:nvCxnSpPr>
          <p:cNvPr id="96" name="直接箭头连接符 95"/>
          <p:cNvCxnSpPr/>
          <p:nvPr/>
        </p:nvCxnSpPr>
        <p:spPr>
          <a:xfrm>
            <a:off x="4797778" y="5373216"/>
            <a:ext cx="393982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任意多边形 96"/>
          <p:cNvSpPr/>
          <p:nvPr/>
        </p:nvSpPr>
        <p:spPr>
          <a:xfrm>
            <a:off x="4786489" y="4725143"/>
            <a:ext cx="3951111" cy="575733"/>
          </a:xfrm>
          <a:custGeom>
            <a:avLst/>
            <a:gdLst>
              <a:gd name="connsiteX0" fmla="*/ 0 w 3951111"/>
              <a:gd name="connsiteY0" fmla="*/ 553156 h 575733"/>
              <a:gd name="connsiteX1" fmla="*/ 2889955 w 3951111"/>
              <a:gd name="connsiteY1" fmla="*/ 553156 h 575733"/>
              <a:gd name="connsiteX2" fmla="*/ 2889955 w 3951111"/>
              <a:gd name="connsiteY2" fmla="*/ 0 h 575733"/>
              <a:gd name="connsiteX3" fmla="*/ 3601155 w 3951111"/>
              <a:gd name="connsiteY3" fmla="*/ 0 h 575733"/>
              <a:gd name="connsiteX4" fmla="*/ 3612444 w 3951111"/>
              <a:gd name="connsiteY4" fmla="*/ 575733 h 575733"/>
              <a:gd name="connsiteX5" fmla="*/ 3951111 w 3951111"/>
              <a:gd name="connsiteY5" fmla="*/ 575733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111" h="575733">
                <a:moveTo>
                  <a:pt x="0" y="553156"/>
                </a:moveTo>
                <a:lnTo>
                  <a:pt x="2889955" y="553156"/>
                </a:lnTo>
                <a:lnTo>
                  <a:pt x="2889955" y="0"/>
                </a:lnTo>
                <a:lnTo>
                  <a:pt x="3601155" y="0"/>
                </a:lnTo>
                <a:lnTo>
                  <a:pt x="3612444" y="575733"/>
                </a:lnTo>
                <a:lnTo>
                  <a:pt x="3951111" y="57573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4474639" y="472514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4928303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928303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928303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687250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87250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687250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6427441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427441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6427441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7095046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095046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095046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863114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7863114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863114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8417924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8417924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417924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5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采用小规模集成门电路和触发器设计； </a:t>
            </a:r>
            <a:endParaRPr lang="en-US" altLang="zh-CN" dirty="0" smtClean="0"/>
          </a:p>
          <a:p>
            <a:r>
              <a:rPr lang="zh-CN" altLang="en-US" dirty="0"/>
              <a:t>采用标准的中规模集成电路设计； </a:t>
            </a:r>
            <a:endParaRPr lang="en-US" altLang="zh-CN" dirty="0" smtClean="0"/>
          </a:p>
          <a:p>
            <a:r>
              <a:rPr lang="zh-CN" altLang="en-US" dirty="0"/>
              <a:t>采用可编程逻辑器件</a:t>
            </a:r>
            <a:r>
              <a:rPr lang="en-US" altLang="zh-CN" dirty="0"/>
              <a:t>PLD</a:t>
            </a:r>
            <a:r>
              <a:rPr lang="zh-CN" altLang="en-US" dirty="0"/>
              <a:t>设计。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同步时序逻辑电路的设计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分析逻辑功能，确定输入输出和状态；</a:t>
            </a:r>
            <a:endParaRPr lang="en-US" altLang="zh-CN" dirty="0" smtClean="0"/>
          </a:p>
          <a:p>
            <a:r>
              <a:rPr lang="zh-CN" altLang="en-US" dirty="0"/>
              <a:t>画出</a:t>
            </a:r>
            <a:r>
              <a:rPr lang="zh-CN" altLang="en-US" dirty="0" smtClean="0"/>
              <a:t>状态转移图；</a:t>
            </a:r>
            <a:endParaRPr lang="en-US" altLang="zh-CN" dirty="0" smtClean="0"/>
          </a:p>
          <a:p>
            <a:r>
              <a:rPr lang="zh-CN" altLang="en-US" dirty="0"/>
              <a:t>状态化</a:t>
            </a:r>
            <a:r>
              <a:rPr lang="zh-CN" altLang="en-US" dirty="0" smtClean="0"/>
              <a:t>简；</a:t>
            </a:r>
            <a:endParaRPr lang="en-US" altLang="zh-CN" dirty="0" smtClean="0"/>
          </a:p>
          <a:p>
            <a:r>
              <a:rPr lang="zh-CN" altLang="en-US" dirty="0"/>
              <a:t>状态</a:t>
            </a:r>
            <a:r>
              <a:rPr lang="zh-CN" altLang="en-US" dirty="0" smtClean="0"/>
              <a:t>编码；</a:t>
            </a:r>
            <a:endParaRPr lang="en-US" altLang="zh-CN" dirty="0" smtClean="0"/>
          </a:p>
          <a:p>
            <a:r>
              <a:rPr lang="zh-CN" altLang="en-US" dirty="0"/>
              <a:t>确定触发器类型</a:t>
            </a:r>
            <a:r>
              <a:rPr lang="zh-CN" altLang="en-US" dirty="0" smtClean="0"/>
              <a:t>，</a:t>
            </a:r>
            <a:r>
              <a:rPr lang="zh-CN" altLang="en-US" dirty="0"/>
              <a:t>写出状态方程</a:t>
            </a:r>
            <a:r>
              <a:rPr lang="zh-CN" altLang="en-US" dirty="0" smtClean="0"/>
              <a:t>，</a:t>
            </a:r>
            <a:r>
              <a:rPr lang="zh-CN" altLang="en-US" dirty="0"/>
              <a:t>驱动方程和</a:t>
            </a:r>
            <a:r>
              <a:rPr lang="zh-CN" altLang="en-US" dirty="0" smtClean="0"/>
              <a:t>输出方程；</a:t>
            </a:r>
            <a:endParaRPr lang="en-US" altLang="zh-CN" dirty="0" smtClean="0"/>
          </a:p>
          <a:p>
            <a:r>
              <a:rPr lang="zh-CN" altLang="en-US" dirty="0" smtClean="0"/>
              <a:t>画逻辑图，检查电路是否能够自启动。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3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27592"/>
          </a:xfrm>
        </p:spPr>
        <p:txBody>
          <a:bodyPr/>
          <a:lstStyle/>
          <a:p>
            <a:r>
              <a:rPr lang="zh-CN" altLang="en-US" dirty="0" smtClean="0"/>
              <a:t>设计一个串行数据检测器，要求连续输入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个以上的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时输出为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，否则输出为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5-3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683568" y="2420888"/>
            <a:ext cx="7416824" cy="3384376"/>
            <a:chOff x="683568" y="2420888"/>
            <a:chExt cx="7416824" cy="3384376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115616" y="2420888"/>
              <a:ext cx="0" cy="338437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115616" y="3356992"/>
              <a:ext cx="66967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5616" y="2636912"/>
              <a:ext cx="936104" cy="576064"/>
              <a:chOff x="1115616" y="2636912"/>
              <a:chExt cx="936104" cy="576064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2051720" y="2636912"/>
              <a:ext cx="936104" cy="576064"/>
              <a:chOff x="1115616" y="2636912"/>
              <a:chExt cx="936104" cy="576064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2987824" y="2636912"/>
              <a:ext cx="936104" cy="576064"/>
              <a:chOff x="1115616" y="2636912"/>
              <a:chExt cx="936104" cy="576064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3923928" y="2636912"/>
              <a:ext cx="936104" cy="576064"/>
              <a:chOff x="1115616" y="2636912"/>
              <a:chExt cx="936104" cy="576064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4860032" y="2636912"/>
              <a:ext cx="936104" cy="576064"/>
              <a:chOff x="1115616" y="2636912"/>
              <a:chExt cx="936104" cy="576064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5796136" y="2636912"/>
              <a:ext cx="936104" cy="576064"/>
              <a:chOff x="1115616" y="2636912"/>
              <a:chExt cx="936104" cy="576064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/>
            <p:cNvGrpSpPr/>
            <p:nvPr/>
          </p:nvGrpSpPr>
          <p:grpSpPr>
            <a:xfrm>
              <a:off x="6732240" y="2636912"/>
              <a:ext cx="936104" cy="576064"/>
              <a:chOff x="1115616" y="2636912"/>
              <a:chExt cx="936104" cy="57606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接连接符 50"/>
            <p:cNvCxnSpPr/>
            <p:nvPr/>
          </p:nvCxnSpPr>
          <p:spPr>
            <a:xfrm>
              <a:off x="7668344" y="321297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1115616" y="4437112"/>
              <a:ext cx="6768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1115616" y="5589240"/>
              <a:ext cx="6768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051720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987824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920196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4860032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801946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732240" y="2629544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68344" y="2629544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115616" y="4365104"/>
              <a:ext cx="118813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2303748" y="3717032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2303748" y="3717032"/>
              <a:ext cx="28083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112060" y="3717032"/>
              <a:ext cx="140415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516216" y="3717032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516216" y="4365104"/>
              <a:ext cx="115212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636322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6530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91880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78738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414842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50946" y="392841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261309" y="392828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3568" y="2629544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cp</a:t>
              </a:r>
              <a:endParaRPr lang="zh-CN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55576" y="386104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</a:t>
              </a:r>
              <a:endParaRPr lang="zh-CN" altLang="en-US" dirty="0"/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1115616" y="5517232"/>
              <a:ext cx="37444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4860032" y="4869160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60032" y="4869160"/>
              <a:ext cx="18722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732240" y="4869160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6732240" y="5517232"/>
              <a:ext cx="93610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755576" y="486916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89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19680"/>
          </a:xfrm>
        </p:spPr>
        <p:txBody>
          <a:bodyPr/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；输出：</a:t>
            </a:r>
            <a:r>
              <a:rPr lang="en-US" altLang="zh-CN" dirty="0" smtClean="0"/>
              <a:t>Y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输入计数功能</a:t>
            </a:r>
            <a:r>
              <a:rPr lang="zh-CN" altLang="en-US" dirty="0" smtClean="0"/>
              <a:t>：至少应该记住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</a:t>
            </a:r>
            <a:r>
              <a:rPr lang="zh-CN" altLang="en-US" dirty="0" smtClean="0"/>
              <a:t>脉冲，分别记为：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,S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,S</a:t>
            </a:r>
            <a:r>
              <a:rPr lang="en-US" altLang="zh-CN" baseline="-25000" dirty="0" smtClean="0"/>
              <a:t>3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状态转移图如下：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475656" y="3715221"/>
            <a:ext cx="6302495" cy="2603391"/>
            <a:chOff x="1475656" y="3715221"/>
            <a:chExt cx="6302495" cy="2603391"/>
          </a:xfrm>
        </p:grpSpPr>
        <p:grpSp>
          <p:nvGrpSpPr>
            <p:cNvPr id="28" name="组合 27"/>
            <p:cNvGrpSpPr/>
            <p:nvPr/>
          </p:nvGrpSpPr>
          <p:grpSpPr>
            <a:xfrm>
              <a:off x="1475656" y="3715221"/>
              <a:ext cx="6302495" cy="2603391"/>
              <a:chOff x="1475656" y="3715221"/>
              <a:chExt cx="6302495" cy="260339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5172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371867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692014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1216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箭头连接符 8"/>
              <p:cNvCxnSpPr>
                <a:stCxn id="4" idx="6"/>
                <a:endCxn id="5" idx="2"/>
              </p:cNvCxnSpPr>
              <p:nvPr/>
            </p:nvCxnSpPr>
            <p:spPr>
              <a:xfrm>
                <a:off x="2771800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771800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1/0</a:t>
                </a:r>
                <a:endParaRPr lang="zh-CN" altLang="en-US" dirty="0"/>
              </a:p>
            </p:txBody>
          </p:sp>
          <p:cxnSp>
            <p:nvCxnSpPr>
              <p:cNvPr id="12" name="直接箭头连接符 11"/>
              <p:cNvCxnSpPr>
                <a:stCxn id="5" idx="6"/>
                <a:endCxn id="6" idx="2"/>
              </p:cNvCxnSpPr>
              <p:nvPr/>
            </p:nvCxnSpPr>
            <p:spPr>
              <a:xfrm>
                <a:off x="4091947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067944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1/0</a:t>
                </a:r>
                <a:endParaRPr lang="zh-CN" altLang="en-US" dirty="0"/>
              </a:p>
            </p:txBody>
          </p:sp>
          <p:cxnSp>
            <p:nvCxnSpPr>
              <p:cNvPr id="15" name="直接箭头连接符 14"/>
              <p:cNvCxnSpPr>
                <a:stCxn id="6" idx="6"/>
                <a:endCxn id="7" idx="2"/>
              </p:cNvCxnSpPr>
              <p:nvPr/>
            </p:nvCxnSpPr>
            <p:spPr>
              <a:xfrm>
                <a:off x="5412094" y="4761148"/>
                <a:ext cx="60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389003" y="438926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1/1</a:t>
                </a:r>
                <a:endParaRPr lang="zh-CN" altLang="en-US" dirty="0"/>
              </a:p>
            </p:txBody>
          </p:sp>
          <p:cxnSp>
            <p:nvCxnSpPr>
              <p:cNvPr id="18" name="直接箭头连接符 17"/>
              <p:cNvCxnSpPr>
                <a:endCxn id="4" idx="2"/>
              </p:cNvCxnSpPr>
              <p:nvPr/>
            </p:nvCxnSpPr>
            <p:spPr>
              <a:xfrm>
                <a:off x="1475656" y="4758592"/>
                <a:ext cx="576064" cy="25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任意多边形 19"/>
              <p:cNvSpPr/>
              <p:nvPr/>
            </p:nvSpPr>
            <p:spPr>
              <a:xfrm>
                <a:off x="2472267" y="4073016"/>
                <a:ext cx="1253066" cy="363517"/>
              </a:xfrm>
              <a:custGeom>
                <a:avLst/>
                <a:gdLst>
                  <a:gd name="connsiteX0" fmla="*/ 1253066 w 1253066"/>
                  <a:gd name="connsiteY0" fmla="*/ 363517 h 363517"/>
                  <a:gd name="connsiteX1" fmla="*/ 1061155 w 1253066"/>
                  <a:gd name="connsiteY1" fmla="*/ 58717 h 363517"/>
                  <a:gd name="connsiteX2" fmla="*/ 259644 w 1253066"/>
                  <a:gd name="connsiteY2" fmla="*/ 24851 h 363517"/>
                  <a:gd name="connsiteX3" fmla="*/ 0 w 1253066"/>
                  <a:gd name="connsiteY3" fmla="*/ 340940 h 36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066" h="363517">
                    <a:moveTo>
                      <a:pt x="1253066" y="363517"/>
                    </a:moveTo>
                    <a:cubicBezTo>
                      <a:pt x="1239895" y="239339"/>
                      <a:pt x="1226725" y="115161"/>
                      <a:pt x="1061155" y="58717"/>
                    </a:cubicBezTo>
                    <a:cubicBezTo>
                      <a:pt x="895585" y="2273"/>
                      <a:pt x="436503" y="-22186"/>
                      <a:pt x="259644" y="24851"/>
                    </a:cubicBezTo>
                    <a:cubicBezTo>
                      <a:pt x="82785" y="71888"/>
                      <a:pt x="41392" y="206414"/>
                      <a:pt x="0" y="3409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71799" y="371522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2573867" y="5057422"/>
                <a:ext cx="2438400" cy="451666"/>
              </a:xfrm>
              <a:custGeom>
                <a:avLst/>
                <a:gdLst>
                  <a:gd name="connsiteX0" fmla="*/ 2438400 w 2438400"/>
                  <a:gd name="connsiteY0" fmla="*/ 33867 h 451666"/>
                  <a:gd name="connsiteX1" fmla="*/ 1151466 w 2438400"/>
                  <a:gd name="connsiteY1" fmla="*/ 451556 h 451666"/>
                  <a:gd name="connsiteX2" fmla="*/ 0 w 2438400"/>
                  <a:gd name="connsiteY2" fmla="*/ 0 h 45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8400" h="451666">
                    <a:moveTo>
                      <a:pt x="2438400" y="33867"/>
                    </a:moveTo>
                    <a:cubicBezTo>
                      <a:pt x="1998133" y="245533"/>
                      <a:pt x="1557866" y="457200"/>
                      <a:pt x="1151466" y="451556"/>
                    </a:cubicBezTo>
                    <a:cubicBezTo>
                      <a:pt x="745066" y="445912"/>
                      <a:pt x="372533" y="222956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6212" y="550908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637867" y="4424337"/>
                <a:ext cx="542043" cy="651879"/>
              </a:xfrm>
              <a:custGeom>
                <a:avLst/>
                <a:gdLst>
                  <a:gd name="connsiteX0" fmla="*/ 0 w 542043"/>
                  <a:gd name="connsiteY0" fmla="*/ 113796 h 651879"/>
                  <a:gd name="connsiteX1" fmla="*/ 327377 w 542043"/>
                  <a:gd name="connsiteY1" fmla="*/ 12196 h 651879"/>
                  <a:gd name="connsiteX2" fmla="*/ 541866 w 542043"/>
                  <a:gd name="connsiteY2" fmla="*/ 362152 h 651879"/>
                  <a:gd name="connsiteX3" fmla="*/ 293511 w 542043"/>
                  <a:gd name="connsiteY3" fmla="*/ 644374 h 651879"/>
                  <a:gd name="connsiteX4" fmla="*/ 33866 w 542043"/>
                  <a:gd name="connsiteY4" fmla="*/ 542774 h 6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43" h="651879">
                    <a:moveTo>
                      <a:pt x="0" y="113796"/>
                    </a:moveTo>
                    <a:cubicBezTo>
                      <a:pt x="118533" y="42299"/>
                      <a:pt x="237066" y="-29197"/>
                      <a:pt x="327377" y="12196"/>
                    </a:cubicBezTo>
                    <a:cubicBezTo>
                      <a:pt x="417688" y="53589"/>
                      <a:pt x="547510" y="256789"/>
                      <a:pt x="541866" y="362152"/>
                    </a:cubicBezTo>
                    <a:cubicBezTo>
                      <a:pt x="536222" y="467515"/>
                      <a:pt x="378178" y="614270"/>
                      <a:pt x="293511" y="644374"/>
                    </a:cubicBezTo>
                    <a:cubicBezTo>
                      <a:pt x="208844" y="674478"/>
                      <a:pt x="121355" y="608626"/>
                      <a:pt x="33866" y="542774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79910" y="456561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1/1</a:t>
                </a:r>
                <a:endParaRPr lang="zh-CN" altLang="en-US" dirty="0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2415822" y="5091289"/>
                <a:ext cx="3973689" cy="1128889"/>
              </a:xfrm>
              <a:custGeom>
                <a:avLst/>
                <a:gdLst>
                  <a:gd name="connsiteX0" fmla="*/ 3973689 w 3973689"/>
                  <a:gd name="connsiteY0" fmla="*/ 0 h 1128889"/>
                  <a:gd name="connsiteX1" fmla="*/ 2178756 w 3973689"/>
                  <a:gd name="connsiteY1" fmla="*/ 1128889 h 1128889"/>
                  <a:gd name="connsiteX2" fmla="*/ 0 w 3973689"/>
                  <a:gd name="connsiteY2" fmla="*/ 0 h 112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73689" h="1128889">
                    <a:moveTo>
                      <a:pt x="3973689" y="0"/>
                    </a:moveTo>
                    <a:cubicBezTo>
                      <a:pt x="3407363" y="564444"/>
                      <a:pt x="2841037" y="1128889"/>
                      <a:pt x="2178756" y="1128889"/>
                    </a:cubicBezTo>
                    <a:cubicBezTo>
                      <a:pt x="1516475" y="1128889"/>
                      <a:pt x="758237" y="564444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02666" y="594928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1760083" y="4144780"/>
              <a:ext cx="565428" cy="517531"/>
            </a:xfrm>
            <a:custGeom>
              <a:avLst/>
              <a:gdLst>
                <a:gd name="connsiteX0" fmla="*/ 565428 w 565428"/>
                <a:gd name="connsiteY0" fmla="*/ 291753 h 517531"/>
                <a:gd name="connsiteX1" fmla="*/ 486406 w 565428"/>
                <a:gd name="connsiteY1" fmla="*/ 43398 h 517531"/>
                <a:gd name="connsiteX2" fmla="*/ 91295 w 565428"/>
                <a:gd name="connsiteY2" fmla="*/ 32109 h 517531"/>
                <a:gd name="connsiteX3" fmla="*/ 12273 w 565428"/>
                <a:gd name="connsiteY3" fmla="*/ 370776 h 517531"/>
                <a:gd name="connsiteX4" fmla="*/ 283206 w 565428"/>
                <a:gd name="connsiteY4" fmla="*/ 517531 h 51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428" h="517531">
                  <a:moveTo>
                    <a:pt x="565428" y="291753"/>
                  </a:moveTo>
                  <a:cubicBezTo>
                    <a:pt x="565428" y="189212"/>
                    <a:pt x="565428" y="86672"/>
                    <a:pt x="486406" y="43398"/>
                  </a:cubicBezTo>
                  <a:cubicBezTo>
                    <a:pt x="407384" y="124"/>
                    <a:pt x="170317" y="-22454"/>
                    <a:pt x="91295" y="32109"/>
                  </a:cubicBezTo>
                  <a:cubicBezTo>
                    <a:pt x="12273" y="86672"/>
                    <a:pt x="-19712" y="289872"/>
                    <a:pt x="12273" y="370776"/>
                  </a:cubicBezTo>
                  <a:cubicBezTo>
                    <a:pt x="44258" y="451680"/>
                    <a:pt x="163732" y="484605"/>
                    <a:pt x="283206" y="51753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69950" y="382039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83576"/>
          </a:xfrm>
        </p:spPr>
        <p:txBody>
          <a:bodyPr/>
          <a:lstStyle/>
          <a:p>
            <a:r>
              <a:rPr lang="zh-CN" altLang="en-US" dirty="0" smtClean="0"/>
              <a:t>如果某些状态在输入相同的情况下，输出和次态也相同，则可以合并成一个状态。如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3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状态化简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302784" y="2530025"/>
            <a:ext cx="5256584" cy="2081409"/>
            <a:chOff x="1043609" y="2413526"/>
            <a:chExt cx="5256584" cy="2081409"/>
          </a:xfrm>
        </p:grpSpPr>
        <p:grpSp>
          <p:nvGrpSpPr>
            <p:cNvPr id="4" name="组合 3"/>
            <p:cNvGrpSpPr/>
            <p:nvPr/>
          </p:nvGrpSpPr>
          <p:grpSpPr>
            <a:xfrm>
              <a:off x="1043609" y="2413526"/>
              <a:ext cx="5256584" cy="2081409"/>
              <a:chOff x="1475656" y="3715221"/>
              <a:chExt cx="6302495" cy="2504957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5172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371867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92014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01216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endParaRPr lang="en-US" altLang="zh-CN" baseline="-250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箭头连接符 8"/>
              <p:cNvCxnSpPr>
                <a:stCxn id="5" idx="6"/>
                <a:endCxn id="6" idx="2"/>
              </p:cNvCxnSpPr>
              <p:nvPr/>
            </p:nvCxnSpPr>
            <p:spPr>
              <a:xfrm>
                <a:off x="2771800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771800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1/0</a:t>
                </a:r>
                <a:endParaRPr lang="zh-CN" altLang="en-US" dirty="0"/>
              </a:p>
            </p:txBody>
          </p:sp>
          <p:cxnSp>
            <p:nvCxnSpPr>
              <p:cNvPr id="11" name="直接箭头连接符 10"/>
              <p:cNvCxnSpPr>
                <a:stCxn id="6" idx="6"/>
                <a:endCxn id="7" idx="2"/>
              </p:cNvCxnSpPr>
              <p:nvPr/>
            </p:nvCxnSpPr>
            <p:spPr>
              <a:xfrm>
                <a:off x="4091947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4067944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1/0</a:t>
                </a:r>
                <a:endParaRPr lang="zh-CN" altLang="en-US" dirty="0"/>
              </a:p>
            </p:txBody>
          </p:sp>
          <p:cxnSp>
            <p:nvCxnSpPr>
              <p:cNvPr id="13" name="直接箭头连接符 12"/>
              <p:cNvCxnSpPr>
                <a:stCxn id="7" idx="6"/>
                <a:endCxn id="8" idx="2"/>
              </p:cNvCxnSpPr>
              <p:nvPr/>
            </p:nvCxnSpPr>
            <p:spPr>
              <a:xfrm>
                <a:off x="5412094" y="4761148"/>
                <a:ext cx="60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389003" y="438926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1/1</a:t>
                </a:r>
                <a:endParaRPr lang="zh-CN" altLang="en-US" dirty="0"/>
              </a:p>
            </p:txBody>
          </p:sp>
          <p:cxnSp>
            <p:nvCxnSpPr>
              <p:cNvPr id="15" name="直接箭头连接符 14"/>
              <p:cNvCxnSpPr>
                <a:endCxn id="5" idx="2"/>
              </p:cNvCxnSpPr>
              <p:nvPr/>
            </p:nvCxnSpPr>
            <p:spPr>
              <a:xfrm>
                <a:off x="1475656" y="4758592"/>
                <a:ext cx="576064" cy="25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 15"/>
              <p:cNvSpPr/>
              <p:nvPr/>
            </p:nvSpPr>
            <p:spPr>
              <a:xfrm>
                <a:off x="2472267" y="4073016"/>
                <a:ext cx="1253066" cy="363517"/>
              </a:xfrm>
              <a:custGeom>
                <a:avLst/>
                <a:gdLst>
                  <a:gd name="connsiteX0" fmla="*/ 1253066 w 1253066"/>
                  <a:gd name="connsiteY0" fmla="*/ 363517 h 363517"/>
                  <a:gd name="connsiteX1" fmla="*/ 1061155 w 1253066"/>
                  <a:gd name="connsiteY1" fmla="*/ 58717 h 363517"/>
                  <a:gd name="connsiteX2" fmla="*/ 259644 w 1253066"/>
                  <a:gd name="connsiteY2" fmla="*/ 24851 h 363517"/>
                  <a:gd name="connsiteX3" fmla="*/ 0 w 1253066"/>
                  <a:gd name="connsiteY3" fmla="*/ 340940 h 36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066" h="363517">
                    <a:moveTo>
                      <a:pt x="1253066" y="363517"/>
                    </a:moveTo>
                    <a:cubicBezTo>
                      <a:pt x="1239895" y="239339"/>
                      <a:pt x="1226725" y="115161"/>
                      <a:pt x="1061155" y="58717"/>
                    </a:cubicBezTo>
                    <a:cubicBezTo>
                      <a:pt x="895585" y="2273"/>
                      <a:pt x="436503" y="-22186"/>
                      <a:pt x="259644" y="24851"/>
                    </a:cubicBezTo>
                    <a:cubicBezTo>
                      <a:pt x="82785" y="71888"/>
                      <a:pt x="41392" y="206414"/>
                      <a:pt x="0" y="3409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71799" y="371522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2573867" y="5057422"/>
                <a:ext cx="2438400" cy="451666"/>
              </a:xfrm>
              <a:custGeom>
                <a:avLst/>
                <a:gdLst>
                  <a:gd name="connsiteX0" fmla="*/ 2438400 w 2438400"/>
                  <a:gd name="connsiteY0" fmla="*/ 33867 h 451666"/>
                  <a:gd name="connsiteX1" fmla="*/ 1151466 w 2438400"/>
                  <a:gd name="connsiteY1" fmla="*/ 451556 h 451666"/>
                  <a:gd name="connsiteX2" fmla="*/ 0 w 2438400"/>
                  <a:gd name="connsiteY2" fmla="*/ 0 h 45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8400" h="451666">
                    <a:moveTo>
                      <a:pt x="2438400" y="33867"/>
                    </a:moveTo>
                    <a:cubicBezTo>
                      <a:pt x="1998133" y="245533"/>
                      <a:pt x="1557866" y="457200"/>
                      <a:pt x="1151466" y="451556"/>
                    </a:cubicBezTo>
                    <a:cubicBezTo>
                      <a:pt x="745066" y="445912"/>
                      <a:pt x="372533" y="222956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26212" y="550908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6637867" y="4424337"/>
                <a:ext cx="542043" cy="651879"/>
              </a:xfrm>
              <a:custGeom>
                <a:avLst/>
                <a:gdLst>
                  <a:gd name="connsiteX0" fmla="*/ 0 w 542043"/>
                  <a:gd name="connsiteY0" fmla="*/ 113796 h 651879"/>
                  <a:gd name="connsiteX1" fmla="*/ 327377 w 542043"/>
                  <a:gd name="connsiteY1" fmla="*/ 12196 h 651879"/>
                  <a:gd name="connsiteX2" fmla="*/ 541866 w 542043"/>
                  <a:gd name="connsiteY2" fmla="*/ 362152 h 651879"/>
                  <a:gd name="connsiteX3" fmla="*/ 293511 w 542043"/>
                  <a:gd name="connsiteY3" fmla="*/ 644374 h 651879"/>
                  <a:gd name="connsiteX4" fmla="*/ 33866 w 542043"/>
                  <a:gd name="connsiteY4" fmla="*/ 542774 h 6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43" h="651879">
                    <a:moveTo>
                      <a:pt x="0" y="113796"/>
                    </a:moveTo>
                    <a:cubicBezTo>
                      <a:pt x="118533" y="42299"/>
                      <a:pt x="237066" y="-29197"/>
                      <a:pt x="327377" y="12196"/>
                    </a:cubicBezTo>
                    <a:cubicBezTo>
                      <a:pt x="417688" y="53589"/>
                      <a:pt x="547510" y="256789"/>
                      <a:pt x="541866" y="362152"/>
                    </a:cubicBezTo>
                    <a:cubicBezTo>
                      <a:pt x="536222" y="467515"/>
                      <a:pt x="378178" y="614270"/>
                      <a:pt x="293511" y="644374"/>
                    </a:cubicBezTo>
                    <a:cubicBezTo>
                      <a:pt x="208844" y="674478"/>
                      <a:pt x="121355" y="608626"/>
                      <a:pt x="33866" y="542774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9910" y="456561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1/1</a:t>
                </a:r>
                <a:endParaRPr lang="zh-CN" altLang="en-US" dirty="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2415822" y="5091289"/>
                <a:ext cx="3973689" cy="1128889"/>
              </a:xfrm>
              <a:custGeom>
                <a:avLst/>
                <a:gdLst>
                  <a:gd name="connsiteX0" fmla="*/ 3973689 w 3973689"/>
                  <a:gd name="connsiteY0" fmla="*/ 0 h 1128889"/>
                  <a:gd name="connsiteX1" fmla="*/ 2178756 w 3973689"/>
                  <a:gd name="connsiteY1" fmla="*/ 1128889 h 1128889"/>
                  <a:gd name="connsiteX2" fmla="*/ 0 w 3973689"/>
                  <a:gd name="connsiteY2" fmla="*/ 0 h 112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73689" h="1128889">
                    <a:moveTo>
                      <a:pt x="3973689" y="0"/>
                    </a:moveTo>
                    <a:cubicBezTo>
                      <a:pt x="3407363" y="564444"/>
                      <a:pt x="2841037" y="1128889"/>
                      <a:pt x="2178756" y="1128889"/>
                    </a:cubicBezTo>
                    <a:cubicBezTo>
                      <a:pt x="1516475" y="1128889"/>
                      <a:pt x="758237" y="564444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367065" y="576779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0/0</a:t>
                </a:r>
                <a:endParaRPr lang="zh-CN" altLang="en-US" dirty="0"/>
              </a:p>
            </p:txBody>
          </p:sp>
        </p:grpSp>
        <p:sp>
          <p:nvSpPr>
            <p:cNvPr id="24" name="任意多边形 23"/>
            <p:cNvSpPr/>
            <p:nvPr/>
          </p:nvSpPr>
          <p:spPr>
            <a:xfrm>
              <a:off x="1371366" y="2701403"/>
              <a:ext cx="427506" cy="414330"/>
            </a:xfrm>
            <a:custGeom>
              <a:avLst/>
              <a:gdLst>
                <a:gd name="connsiteX0" fmla="*/ 412278 w 427506"/>
                <a:gd name="connsiteY0" fmla="*/ 301441 h 414330"/>
                <a:gd name="connsiteX1" fmla="*/ 389701 w 427506"/>
                <a:gd name="connsiteY1" fmla="*/ 30508 h 414330"/>
                <a:gd name="connsiteX2" fmla="*/ 84901 w 427506"/>
                <a:gd name="connsiteY2" fmla="*/ 41797 h 414330"/>
                <a:gd name="connsiteX3" fmla="*/ 5878 w 427506"/>
                <a:gd name="connsiteY3" fmla="*/ 346597 h 414330"/>
                <a:gd name="connsiteX4" fmla="*/ 209078 w 427506"/>
                <a:gd name="connsiteY4" fmla="*/ 414330 h 414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06" h="414330">
                  <a:moveTo>
                    <a:pt x="412278" y="301441"/>
                  </a:moveTo>
                  <a:cubicBezTo>
                    <a:pt x="428271" y="187611"/>
                    <a:pt x="444264" y="73782"/>
                    <a:pt x="389701" y="30508"/>
                  </a:cubicBezTo>
                  <a:cubicBezTo>
                    <a:pt x="335138" y="-12766"/>
                    <a:pt x="148871" y="-10884"/>
                    <a:pt x="84901" y="41797"/>
                  </a:cubicBezTo>
                  <a:cubicBezTo>
                    <a:pt x="20931" y="94478"/>
                    <a:pt x="-14818" y="284508"/>
                    <a:pt x="5878" y="346597"/>
                  </a:cubicBezTo>
                  <a:cubicBezTo>
                    <a:pt x="26574" y="408686"/>
                    <a:pt x="117826" y="411508"/>
                    <a:pt x="209078" y="41433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00631" y="24145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97346" y="4119039"/>
            <a:ext cx="2843859" cy="2485530"/>
            <a:chOff x="4897346" y="4119039"/>
            <a:chExt cx="2843859" cy="2485530"/>
          </a:xfrm>
        </p:grpSpPr>
        <p:sp>
          <p:nvSpPr>
            <p:cNvPr id="27" name="椭圆 26"/>
            <p:cNvSpPr/>
            <p:nvPr/>
          </p:nvSpPr>
          <p:spPr>
            <a:xfrm>
              <a:off x="5274895" y="47335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7140624" y="4733547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1</a:t>
              </a:r>
              <a:endParaRPr lang="en-US" altLang="zh-CN" baseline="-25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300193" y="56612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022237" y="4463309"/>
              <a:ext cx="498030" cy="492513"/>
            </a:xfrm>
            <a:custGeom>
              <a:avLst/>
              <a:gdLst>
                <a:gd name="connsiteX0" fmla="*/ 498030 w 498030"/>
                <a:gd name="connsiteY0" fmla="*/ 255447 h 492513"/>
                <a:gd name="connsiteX1" fmla="*/ 362563 w 498030"/>
                <a:gd name="connsiteY1" fmla="*/ 7091 h 492513"/>
                <a:gd name="connsiteX2" fmla="*/ 46474 w 498030"/>
                <a:gd name="connsiteY2" fmla="*/ 97402 h 492513"/>
                <a:gd name="connsiteX3" fmla="*/ 23896 w 498030"/>
                <a:gd name="connsiteY3" fmla="*/ 402202 h 492513"/>
                <a:gd name="connsiteX4" fmla="*/ 260963 w 498030"/>
                <a:gd name="connsiteY4" fmla="*/ 492513 h 4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030" h="492513">
                  <a:moveTo>
                    <a:pt x="498030" y="255447"/>
                  </a:moveTo>
                  <a:cubicBezTo>
                    <a:pt x="467926" y="144439"/>
                    <a:pt x="437822" y="33432"/>
                    <a:pt x="362563" y="7091"/>
                  </a:cubicBezTo>
                  <a:cubicBezTo>
                    <a:pt x="287304" y="-19250"/>
                    <a:pt x="102918" y="31550"/>
                    <a:pt x="46474" y="97402"/>
                  </a:cubicBezTo>
                  <a:cubicBezTo>
                    <a:pt x="-9970" y="163254"/>
                    <a:pt x="-11852" y="336350"/>
                    <a:pt x="23896" y="402202"/>
                  </a:cubicBezTo>
                  <a:cubicBezTo>
                    <a:pt x="59644" y="468054"/>
                    <a:pt x="160303" y="480283"/>
                    <a:pt x="260963" y="49251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stCxn id="27" idx="6"/>
              <a:endCxn id="28" idx="2"/>
            </p:cNvCxnSpPr>
            <p:nvPr/>
          </p:nvCxnSpPr>
          <p:spPr>
            <a:xfrm flipV="1">
              <a:off x="5875476" y="5002794"/>
              <a:ext cx="126514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任意多边形 33"/>
            <p:cNvSpPr/>
            <p:nvPr/>
          </p:nvSpPr>
          <p:spPr>
            <a:xfrm>
              <a:off x="5768622" y="4447668"/>
              <a:ext cx="1603022" cy="327532"/>
            </a:xfrm>
            <a:custGeom>
              <a:avLst/>
              <a:gdLst>
                <a:gd name="connsiteX0" fmla="*/ 1603022 w 1603022"/>
                <a:gd name="connsiteY0" fmla="*/ 293665 h 327532"/>
                <a:gd name="connsiteX1" fmla="*/ 711200 w 1603022"/>
                <a:gd name="connsiteY1" fmla="*/ 154 h 327532"/>
                <a:gd name="connsiteX2" fmla="*/ 0 w 1603022"/>
                <a:gd name="connsiteY2" fmla="*/ 327532 h 32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022" h="327532">
                  <a:moveTo>
                    <a:pt x="1603022" y="293665"/>
                  </a:moveTo>
                  <a:cubicBezTo>
                    <a:pt x="1290696" y="144087"/>
                    <a:pt x="978370" y="-5491"/>
                    <a:pt x="711200" y="154"/>
                  </a:cubicBezTo>
                  <a:cubicBezTo>
                    <a:pt x="444030" y="5798"/>
                    <a:pt x="222015" y="166665"/>
                    <a:pt x="0" y="3275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stCxn id="28" idx="3"/>
              <a:endCxn id="29" idx="7"/>
            </p:cNvCxnSpPr>
            <p:nvPr/>
          </p:nvCxnSpPr>
          <p:spPr>
            <a:xfrm flipH="1">
              <a:off x="6812821" y="5193180"/>
              <a:ext cx="415756" cy="5469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9" idx="1"/>
              <a:endCxn id="27" idx="5"/>
            </p:cNvCxnSpPr>
            <p:nvPr/>
          </p:nvCxnSpPr>
          <p:spPr>
            <a:xfrm flipH="1" flipV="1">
              <a:off x="5787523" y="5193181"/>
              <a:ext cx="600623" cy="5469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6085871" y="6050844"/>
              <a:ext cx="954444" cy="553725"/>
            </a:xfrm>
            <a:custGeom>
              <a:avLst/>
              <a:gdLst>
                <a:gd name="connsiteX0" fmla="*/ 732618 w 954444"/>
                <a:gd name="connsiteY0" fmla="*/ 67734 h 553725"/>
                <a:gd name="connsiteX1" fmla="*/ 947107 w 954444"/>
                <a:gd name="connsiteY1" fmla="*/ 372534 h 553725"/>
                <a:gd name="connsiteX2" fmla="*/ 495551 w 954444"/>
                <a:gd name="connsiteY2" fmla="*/ 553156 h 553725"/>
                <a:gd name="connsiteX3" fmla="*/ 10129 w 954444"/>
                <a:gd name="connsiteY3" fmla="*/ 316089 h 553725"/>
                <a:gd name="connsiteX4" fmla="*/ 213329 w 954444"/>
                <a:gd name="connsiteY4" fmla="*/ 0 h 5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444" h="553725">
                  <a:moveTo>
                    <a:pt x="732618" y="67734"/>
                  </a:moveTo>
                  <a:cubicBezTo>
                    <a:pt x="859618" y="179682"/>
                    <a:pt x="986618" y="291630"/>
                    <a:pt x="947107" y="372534"/>
                  </a:cubicBezTo>
                  <a:cubicBezTo>
                    <a:pt x="907596" y="453438"/>
                    <a:pt x="651714" y="562563"/>
                    <a:pt x="495551" y="553156"/>
                  </a:cubicBezTo>
                  <a:cubicBezTo>
                    <a:pt x="339388" y="543749"/>
                    <a:pt x="57166" y="408282"/>
                    <a:pt x="10129" y="316089"/>
                  </a:cubicBezTo>
                  <a:cubicBezTo>
                    <a:pt x="-36908" y="223896"/>
                    <a:pt x="88210" y="111948"/>
                    <a:pt x="21332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97346" y="416014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1519" y="4119039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00192" y="473214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1/0</a:t>
              </a:r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5338" y="537077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1/0</a:t>
              </a:r>
              <a:endParaRPr lang="zh-CN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72523" y="619583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1/1</a:t>
              </a:r>
              <a:endParaRPr lang="zh-CN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12168" y="546664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</p:grpSp>
      <p:sp>
        <p:nvSpPr>
          <p:cNvPr id="47" name="右箭头 46"/>
          <p:cNvSpPr/>
          <p:nvPr/>
        </p:nvSpPr>
        <p:spPr>
          <a:xfrm rot="1848812">
            <a:off x="3836205" y="4709565"/>
            <a:ext cx="663787" cy="293230"/>
          </a:xfrm>
          <a:prstGeom prst="rightArrow">
            <a:avLst/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600"/>
          </a:xfrm>
        </p:spPr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个状态可以用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个触发器实现，选用</a:t>
            </a:r>
            <a:r>
              <a:rPr lang="en-US" altLang="zh-CN" dirty="0" smtClean="0"/>
              <a:t>JK</a:t>
            </a:r>
            <a:r>
              <a:rPr lang="zh-CN" altLang="en-US" dirty="0" smtClean="0"/>
              <a:t>触发器；</a:t>
            </a:r>
            <a:endParaRPr lang="en-US" altLang="zh-CN" dirty="0" smtClean="0"/>
          </a:p>
          <a:p>
            <a:r>
              <a:rPr lang="en-US" altLang="zh-CN" dirty="0" smtClean="0"/>
              <a:t>S=Q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=00</a:t>
            </a:r>
            <a:r>
              <a:rPr lang="zh-CN" altLang="en-US" dirty="0" smtClean="0"/>
              <a:t>；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=01</a:t>
            </a:r>
            <a:r>
              <a:rPr lang="zh-CN" altLang="en-US" dirty="0" smtClean="0"/>
              <a:t>；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状态编码和真值表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39552" y="2917383"/>
            <a:ext cx="2843859" cy="2485530"/>
            <a:chOff x="4897346" y="4119039"/>
            <a:chExt cx="2843859" cy="2485530"/>
          </a:xfrm>
        </p:grpSpPr>
        <p:sp>
          <p:nvSpPr>
            <p:cNvPr id="5" name="椭圆 4"/>
            <p:cNvSpPr/>
            <p:nvPr/>
          </p:nvSpPr>
          <p:spPr>
            <a:xfrm>
              <a:off x="5274895" y="47335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00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7140624" y="4733547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6300193" y="56612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10</a:t>
              </a:r>
              <a:endParaRPr lang="en-US" altLang="zh-CN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022237" y="4463309"/>
              <a:ext cx="498030" cy="492513"/>
            </a:xfrm>
            <a:custGeom>
              <a:avLst/>
              <a:gdLst>
                <a:gd name="connsiteX0" fmla="*/ 498030 w 498030"/>
                <a:gd name="connsiteY0" fmla="*/ 255447 h 492513"/>
                <a:gd name="connsiteX1" fmla="*/ 362563 w 498030"/>
                <a:gd name="connsiteY1" fmla="*/ 7091 h 492513"/>
                <a:gd name="connsiteX2" fmla="*/ 46474 w 498030"/>
                <a:gd name="connsiteY2" fmla="*/ 97402 h 492513"/>
                <a:gd name="connsiteX3" fmla="*/ 23896 w 498030"/>
                <a:gd name="connsiteY3" fmla="*/ 402202 h 492513"/>
                <a:gd name="connsiteX4" fmla="*/ 260963 w 498030"/>
                <a:gd name="connsiteY4" fmla="*/ 492513 h 4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030" h="492513">
                  <a:moveTo>
                    <a:pt x="498030" y="255447"/>
                  </a:moveTo>
                  <a:cubicBezTo>
                    <a:pt x="467926" y="144439"/>
                    <a:pt x="437822" y="33432"/>
                    <a:pt x="362563" y="7091"/>
                  </a:cubicBezTo>
                  <a:cubicBezTo>
                    <a:pt x="287304" y="-19250"/>
                    <a:pt x="102918" y="31550"/>
                    <a:pt x="46474" y="97402"/>
                  </a:cubicBezTo>
                  <a:cubicBezTo>
                    <a:pt x="-9970" y="163254"/>
                    <a:pt x="-11852" y="336350"/>
                    <a:pt x="23896" y="402202"/>
                  </a:cubicBezTo>
                  <a:cubicBezTo>
                    <a:pt x="59644" y="468054"/>
                    <a:pt x="160303" y="480283"/>
                    <a:pt x="260963" y="49251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5" idx="6"/>
              <a:endCxn id="6" idx="2"/>
            </p:cNvCxnSpPr>
            <p:nvPr/>
          </p:nvCxnSpPr>
          <p:spPr>
            <a:xfrm flipV="1">
              <a:off x="5875476" y="5002794"/>
              <a:ext cx="126514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5768622" y="4447668"/>
              <a:ext cx="1603022" cy="327532"/>
            </a:xfrm>
            <a:custGeom>
              <a:avLst/>
              <a:gdLst>
                <a:gd name="connsiteX0" fmla="*/ 1603022 w 1603022"/>
                <a:gd name="connsiteY0" fmla="*/ 293665 h 327532"/>
                <a:gd name="connsiteX1" fmla="*/ 711200 w 1603022"/>
                <a:gd name="connsiteY1" fmla="*/ 154 h 327532"/>
                <a:gd name="connsiteX2" fmla="*/ 0 w 1603022"/>
                <a:gd name="connsiteY2" fmla="*/ 327532 h 32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022" h="327532">
                  <a:moveTo>
                    <a:pt x="1603022" y="293665"/>
                  </a:moveTo>
                  <a:cubicBezTo>
                    <a:pt x="1290696" y="144087"/>
                    <a:pt x="978370" y="-5491"/>
                    <a:pt x="711200" y="154"/>
                  </a:cubicBezTo>
                  <a:cubicBezTo>
                    <a:pt x="444030" y="5798"/>
                    <a:pt x="222015" y="166665"/>
                    <a:pt x="0" y="3275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>
              <a:stCxn id="6" idx="3"/>
              <a:endCxn id="7" idx="7"/>
            </p:cNvCxnSpPr>
            <p:nvPr/>
          </p:nvCxnSpPr>
          <p:spPr>
            <a:xfrm flipH="1">
              <a:off x="6812821" y="5193180"/>
              <a:ext cx="415756" cy="5469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1"/>
              <a:endCxn id="5" idx="5"/>
            </p:cNvCxnSpPr>
            <p:nvPr/>
          </p:nvCxnSpPr>
          <p:spPr>
            <a:xfrm flipH="1" flipV="1">
              <a:off x="5787523" y="5193181"/>
              <a:ext cx="600623" cy="5469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>
              <a:off x="6085871" y="6050844"/>
              <a:ext cx="954444" cy="553725"/>
            </a:xfrm>
            <a:custGeom>
              <a:avLst/>
              <a:gdLst>
                <a:gd name="connsiteX0" fmla="*/ 732618 w 954444"/>
                <a:gd name="connsiteY0" fmla="*/ 67734 h 553725"/>
                <a:gd name="connsiteX1" fmla="*/ 947107 w 954444"/>
                <a:gd name="connsiteY1" fmla="*/ 372534 h 553725"/>
                <a:gd name="connsiteX2" fmla="*/ 495551 w 954444"/>
                <a:gd name="connsiteY2" fmla="*/ 553156 h 553725"/>
                <a:gd name="connsiteX3" fmla="*/ 10129 w 954444"/>
                <a:gd name="connsiteY3" fmla="*/ 316089 h 553725"/>
                <a:gd name="connsiteX4" fmla="*/ 213329 w 954444"/>
                <a:gd name="connsiteY4" fmla="*/ 0 h 5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444" h="553725">
                  <a:moveTo>
                    <a:pt x="732618" y="67734"/>
                  </a:moveTo>
                  <a:cubicBezTo>
                    <a:pt x="859618" y="179682"/>
                    <a:pt x="986618" y="291630"/>
                    <a:pt x="947107" y="372534"/>
                  </a:cubicBezTo>
                  <a:cubicBezTo>
                    <a:pt x="907596" y="453438"/>
                    <a:pt x="651714" y="562563"/>
                    <a:pt x="495551" y="553156"/>
                  </a:cubicBezTo>
                  <a:cubicBezTo>
                    <a:pt x="339388" y="543749"/>
                    <a:pt x="57166" y="408282"/>
                    <a:pt x="10129" y="316089"/>
                  </a:cubicBezTo>
                  <a:cubicBezTo>
                    <a:pt x="-36908" y="223896"/>
                    <a:pt x="88210" y="111948"/>
                    <a:pt x="21332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7346" y="416014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31519" y="4119039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473214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1/0</a:t>
              </a:r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15338" y="537077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1/0</a:t>
              </a:r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2523" y="619583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1/1</a:t>
              </a:r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2168" y="546664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0/0</a:t>
              </a:r>
              <a:endParaRPr lang="zh-CN" altLang="en-US" dirty="0"/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36509"/>
              </p:ext>
            </p:extLst>
          </p:nvPr>
        </p:nvGraphicFramePr>
        <p:xfrm>
          <a:off x="3707904" y="2869672"/>
          <a:ext cx="453650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84"/>
                <a:gridCol w="756084"/>
                <a:gridCol w="756084"/>
                <a:gridCol w="900100"/>
                <a:gridCol w="864096"/>
                <a:gridCol w="504056"/>
              </a:tblGrid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Q</a:t>
                      </a:r>
                      <a:r>
                        <a:rPr lang="en-US" altLang="zh-CN" baseline="-25000" dirty="0" smtClean="0"/>
                        <a:t>1</a:t>
                      </a:r>
                      <a:r>
                        <a:rPr lang="en-US" altLang="zh-CN" baseline="30000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Q</a:t>
                      </a:r>
                      <a:r>
                        <a:rPr lang="en-US" altLang="zh-CN" baseline="-25000" dirty="0" smtClean="0"/>
                        <a:t>0</a:t>
                      </a:r>
                      <a:r>
                        <a:rPr lang="en-US" altLang="zh-CN" baseline="30000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Q</a:t>
                      </a:r>
                      <a:r>
                        <a:rPr lang="en-US" altLang="zh-CN" baseline="-25000" dirty="0" smtClean="0"/>
                        <a:t>1</a:t>
                      </a:r>
                      <a:r>
                        <a:rPr lang="en-US" altLang="zh-CN" baseline="30000" dirty="0" smtClean="0"/>
                        <a:t>n+1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/>
                        <a:t>Q</a:t>
                      </a:r>
                      <a:r>
                        <a:rPr lang="en-US" altLang="zh-CN" baseline="-25000" dirty="0" smtClean="0"/>
                        <a:t>0</a:t>
                      </a:r>
                      <a:r>
                        <a:rPr lang="en-US" altLang="zh-CN" baseline="30000" dirty="0" smtClean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5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zh-CN" altLang="en-US" dirty="0"/>
              <a:t>由或非门构成的基本</a:t>
            </a:r>
            <a:r>
              <a:rPr lang="en-US" altLang="zh-CN" dirty="0"/>
              <a:t>RS</a:t>
            </a:r>
            <a:r>
              <a:rPr lang="zh-CN" altLang="en-US" dirty="0"/>
              <a:t>锁存器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973736"/>
              </p:ext>
            </p:extLst>
          </p:nvPr>
        </p:nvGraphicFramePr>
        <p:xfrm>
          <a:off x="971600" y="2060848"/>
          <a:ext cx="1944216" cy="25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Visio" r:id="rId4" imgW="1168020" imgH="1522293" progId="Visio.Drawing.11">
                  <p:embed/>
                </p:oleObj>
              </mc:Choice>
              <mc:Fallback>
                <p:oleObj name="Visio" r:id="rId4" imgW="1168020" imgH="152229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060848"/>
                        <a:ext cx="1944216" cy="2529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799724"/>
              </p:ext>
            </p:extLst>
          </p:nvPr>
        </p:nvGraphicFramePr>
        <p:xfrm>
          <a:off x="1115616" y="4797152"/>
          <a:ext cx="2016224" cy="135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Visio" r:id="rId6" imgW="1044900" imgH="707096" progId="Visio.Drawing.11">
                  <p:embed/>
                </p:oleObj>
              </mc:Choice>
              <mc:Fallback>
                <p:oleObj name="Visio" r:id="rId6" imgW="1044900" imgH="7070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797152"/>
                        <a:ext cx="2016224" cy="1356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11684"/>
              </p:ext>
            </p:extLst>
          </p:nvPr>
        </p:nvGraphicFramePr>
        <p:xfrm>
          <a:off x="4067944" y="2996952"/>
          <a:ext cx="3240360" cy="1944215"/>
        </p:xfrm>
        <a:graphic>
          <a:graphicData uri="http://schemas.openxmlformats.org/drawingml/2006/table">
            <a:tbl>
              <a:tblPr firstRow="1" firstCol="1" bandRow="1"/>
              <a:tblGrid>
                <a:gridCol w="607057"/>
                <a:gridCol w="737087"/>
                <a:gridCol w="948108"/>
                <a:gridCol w="948108"/>
              </a:tblGrid>
              <a:tr h="388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R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S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000" kern="100" baseline="-25000" dirty="0" err="1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n</a:t>
                      </a:r>
                      <a:endParaRPr lang="zh-CN" sz="2000" kern="100" baseline="-250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Q’</a:t>
                      </a:r>
                      <a:r>
                        <a:rPr lang="en-US" sz="2000" kern="100" baseline="-25000" dirty="0" err="1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n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000" kern="100" baseline="-250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n-1</a:t>
                      </a:r>
                      <a:endParaRPr lang="zh-CN" sz="2000" kern="100" baseline="-250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Q</a:t>
                      </a:r>
                      <a:r>
                        <a:rPr lang="en-US" sz="2000" kern="100" baseline="-250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r>
                        <a:rPr 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’</a:t>
                      </a:r>
                      <a:r>
                        <a:rPr lang="en-US" sz="2000" kern="100" baseline="-250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n-1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8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0…</a:t>
                      </a: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不定</a:t>
                      </a:r>
                      <a:endParaRPr lang="zh-CN" alt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0…</a:t>
                      </a: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不定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067944" y="24928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真值表：</a:t>
            </a:r>
          </a:p>
        </p:txBody>
      </p:sp>
    </p:spTree>
    <p:extLst>
      <p:ext uri="{BB962C8B-B14F-4D97-AF65-F5344CB8AC3E}">
        <p14:creationId xmlns:p14="http://schemas.microsoft.com/office/powerpoint/2010/main" val="25127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18112"/>
              </p:ext>
            </p:extLst>
          </p:nvPr>
        </p:nvGraphicFramePr>
        <p:xfrm>
          <a:off x="4809561" y="2217855"/>
          <a:ext cx="2808312" cy="55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2" name="公式" r:id="rId4" imgW="1231560" imgH="241200" progId="Equation.3">
                  <p:embed/>
                </p:oleObj>
              </mc:Choice>
              <mc:Fallback>
                <p:oleObj name="公式" r:id="rId4" imgW="12315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9561" y="2217855"/>
                        <a:ext cx="2808312" cy="550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卡诺图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54784"/>
              </p:ext>
            </p:extLst>
          </p:nvPr>
        </p:nvGraphicFramePr>
        <p:xfrm>
          <a:off x="467544" y="1556792"/>
          <a:ext cx="3168353" cy="323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59"/>
                <a:gridCol w="528059"/>
                <a:gridCol w="528059"/>
                <a:gridCol w="628641"/>
                <a:gridCol w="603496"/>
                <a:gridCol w="352039"/>
              </a:tblGrid>
              <a:tr h="555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X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Q</a:t>
                      </a:r>
                      <a:r>
                        <a:rPr lang="en-US" altLang="zh-CN" sz="1200" baseline="-25000" dirty="0" smtClean="0"/>
                        <a:t>1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/>
                        <a:t>Q</a:t>
                      </a:r>
                      <a:r>
                        <a:rPr lang="en-US" altLang="zh-CN" sz="1200" baseline="-25000" dirty="0" smtClean="0"/>
                        <a:t>0</a:t>
                      </a:r>
                      <a:r>
                        <a:rPr lang="en-US" altLang="zh-CN" sz="1200" baseline="30000" dirty="0" smtClean="0"/>
                        <a:t>n+1</a:t>
                      </a:r>
                      <a:endParaRPr lang="zh-CN" altLang="en-US" sz="12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Y</a:t>
                      </a:r>
                      <a:endParaRPr lang="zh-CN" altLang="en-US" sz="12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832826"/>
              </p:ext>
            </p:extLst>
          </p:nvPr>
        </p:nvGraphicFramePr>
        <p:xfrm>
          <a:off x="4788024" y="1063108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44894"/>
              </p:ext>
            </p:extLst>
          </p:nvPr>
        </p:nvGraphicFramePr>
        <p:xfrm>
          <a:off x="4188296" y="1412776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 flipH="1" flipV="1">
            <a:off x="4067944" y="764704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549836">
            <a:off x="4095592" y="65435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8623" y="103716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51" y="151614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n+1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580112" y="1772816"/>
            <a:ext cx="1224136" cy="28803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372200" y="1772816"/>
            <a:ext cx="1080120" cy="28803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508550"/>
              </p:ext>
            </p:extLst>
          </p:nvPr>
        </p:nvGraphicFramePr>
        <p:xfrm>
          <a:off x="4940424" y="3436753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352"/>
              </p:ext>
            </p:extLst>
          </p:nvPr>
        </p:nvGraphicFramePr>
        <p:xfrm>
          <a:off x="4940424" y="3102861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66401"/>
              </p:ext>
            </p:extLst>
          </p:nvPr>
        </p:nvGraphicFramePr>
        <p:xfrm>
          <a:off x="4340696" y="3452529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9" name="直接连接符 18"/>
          <p:cNvCxnSpPr/>
          <p:nvPr/>
        </p:nvCxnSpPr>
        <p:spPr>
          <a:xfrm flipH="1" flipV="1">
            <a:off x="4220344" y="2804457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549836">
            <a:off x="4247992" y="269410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21023" y="30769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92751" y="355589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en-US" altLang="zh-CN" baseline="30000" dirty="0" smtClean="0"/>
              <a:t>n+1</a:t>
            </a:r>
            <a:endParaRPr lang="zh-CN" altLang="en-US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86961"/>
              </p:ext>
            </p:extLst>
          </p:nvPr>
        </p:nvGraphicFramePr>
        <p:xfrm>
          <a:off x="5252045" y="4223640"/>
          <a:ext cx="22002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3" name="公式" r:id="rId6" imgW="965160" imgH="241200" progId="Equation.3">
                  <p:embed/>
                </p:oleObj>
              </mc:Choice>
              <mc:Fallback>
                <p:oleObj name="公式" r:id="rId6" imgW="96516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2045" y="4223640"/>
                        <a:ext cx="220027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椭圆 27"/>
          <p:cNvSpPr/>
          <p:nvPr/>
        </p:nvSpPr>
        <p:spPr>
          <a:xfrm>
            <a:off x="5148064" y="3858595"/>
            <a:ext cx="288032" cy="21602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314637"/>
              </p:ext>
            </p:extLst>
          </p:nvPr>
        </p:nvGraphicFramePr>
        <p:xfrm>
          <a:off x="4788024" y="1397000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38434"/>
              </p:ext>
            </p:extLst>
          </p:nvPr>
        </p:nvGraphicFramePr>
        <p:xfrm>
          <a:off x="4860032" y="5167497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14849"/>
              </p:ext>
            </p:extLst>
          </p:nvPr>
        </p:nvGraphicFramePr>
        <p:xfrm>
          <a:off x="4860032" y="4833605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/>
                <a:gridCol w="707994"/>
                <a:gridCol w="707994"/>
                <a:gridCol w="707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372"/>
              </p:ext>
            </p:extLst>
          </p:nvPr>
        </p:nvGraphicFramePr>
        <p:xfrm>
          <a:off x="4260304" y="5183273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2" name="直接连接符 31"/>
          <p:cNvCxnSpPr/>
          <p:nvPr/>
        </p:nvCxnSpPr>
        <p:spPr>
          <a:xfrm flipH="1" flipV="1">
            <a:off x="4139952" y="4535201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549836">
            <a:off x="4280347" y="458718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40631" y="480765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12359" y="528663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042730"/>
              </p:ext>
            </p:extLst>
          </p:nvPr>
        </p:nvGraphicFramePr>
        <p:xfrm>
          <a:off x="5567933" y="6119813"/>
          <a:ext cx="13890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4" name="公式" r:id="rId8" imgW="609480" imgH="241200" progId="Equation.3">
                  <p:embed/>
                </p:oleObj>
              </mc:Choice>
              <mc:Fallback>
                <p:oleObj name="公式" r:id="rId8" imgW="60948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7933" y="6119813"/>
                        <a:ext cx="1389063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椭圆 36"/>
          <p:cNvSpPr/>
          <p:nvPr/>
        </p:nvSpPr>
        <p:spPr>
          <a:xfrm>
            <a:off x="6427441" y="5589339"/>
            <a:ext cx="1080118" cy="21602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6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20" grpId="0"/>
      <p:bldP spid="21" grpId="0"/>
      <p:bldP spid="22" grpId="0"/>
      <p:bldP spid="28" grpId="0" animBg="1"/>
      <p:bldP spid="33" grpId="0"/>
      <p:bldP spid="34" grpId="0"/>
      <p:bldP spid="35" grpId="0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触发器的驱动方程和逻辑图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455606"/>
              </p:ext>
            </p:extLst>
          </p:nvPr>
        </p:nvGraphicFramePr>
        <p:xfrm>
          <a:off x="755576" y="1412776"/>
          <a:ext cx="6397626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7" name="公式" r:id="rId4" imgW="2806560" imgH="507960" progId="Equation.3">
                  <p:embed/>
                </p:oleObj>
              </mc:Choice>
              <mc:Fallback>
                <p:oleObj name="公式" r:id="rId4" imgW="2806560" imgH="507960" progId="Equation.3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12776"/>
                        <a:ext cx="6397626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853297"/>
              </p:ext>
            </p:extLst>
          </p:nvPr>
        </p:nvGraphicFramePr>
        <p:xfrm>
          <a:off x="755576" y="2708920"/>
          <a:ext cx="55880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8" name="公式" r:id="rId6" imgW="2450880" imgH="241200" progId="Equation.3">
                  <p:embed/>
                </p:oleObj>
              </mc:Choice>
              <mc:Fallback>
                <p:oleObj name="公式" r:id="rId6" imgW="2450880" imgH="241200" progId="Equation.3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8920"/>
                        <a:ext cx="55880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718596"/>
              </p:ext>
            </p:extLst>
          </p:nvPr>
        </p:nvGraphicFramePr>
        <p:xfrm>
          <a:off x="1619672" y="3501008"/>
          <a:ext cx="5904656" cy="2739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9" name="Visio" r:id="rId8" imgW="1477980" imgH="686070" progId="Visio.Drawing.11">
                  <p:embed/>
                </p:oleObj>
              </mc:Choice>
              <mc:Fallback>
                <p:oleObj name="Visio" r:id="rId8" imgW="1477980" imgH="6860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19672" y="3501008"/>
                        <a:ext cx="5904656" cy="2739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317510"/>
              </p:ext>
            </p:extLst>
          </p:nvPr>
        </p:nvGraphicFramePr>
        <p:xfrm>
          <a:off x="6660232" y="5733256"/>
          <a:ext cx="13890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0" name="公式" r:id="rId10" imgW="609480" imgH="241200" progId="Equation.3">
                  <p:embed/>
                </p:oleObj>
              </mc:Choice>
              <mc:Fallback>
                <p:oleObj name="公式" r:id="rId10" imgW="609480" imgH="241200" progId="Equation.3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5733256"/>
                        <a:ext cx="13890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39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39594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自启动：在进入非循环约束态时，如果在若干个时钟脉冲下，能进入循环态，则称为可以自启动。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=1,Q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=1</a:t>
            </a:r>
            <a:r>
              <a:rPr lang="zh-CN" altLang="en-US" dirty="0" smtClean="0"/>
              <a:t>时，</a:t>
            </a:r>
            <a:endParaRPr lang="en-US" altLang="zh-CN" dirty="0" smtClean="0"/>
          </a:p>
          <a:p>
            <a:r>
              <a:rPr lang="zh-CN" altLang="en-US" dirty="0" smtClean="0"/>
              <a:t>此时在一个时钟脉冲的作用下，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en-US" altLang="zh-CN" baseline="30000" dirty="0" smtClean="0"/>
              <a:t>n+1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，状态将进入循环。</a:t>
            </a:r>
            <a:endParaRPr lang="en-US" altLang="zh-CN" dirty="0" smtClean="0"/>
          </a:p>
          <a:p>
            <a:r>
              <a:rPr lang="zh-CN" altLang="en-US" dirty="0"/>
              <a:t>本设计最后结果是米</a:t>
            </a:r>
            <a:r>
              <a:rPr lang="zh-CN" altLang="en-US" dirty="0" smtClean="0"/>
              <a:t>里（</a:t>
            </a:r>
            <a:r>
              <a:rPr lang="en-US" altLang="zh-CN" dirty="0" smtClean="0"/>
              <a:t>Mealy</a:t>
            </a:r>
            <a:r>
              <a:rPr lang="zh-CN" altLang="en-US" dirty="0" smtClean="0"/>
              <a:t>）型自动机，输出不但取决于状态，而且取决于输入。但输入未必由时钟脉冲所同步，故而在</a:t>
            </a:r>
            <a:r>
              <a:rPr lang="en-US" altLang="zh-CN" dirty="0" smtClean="0"/>
              <a:t>10</a:t>
            </a:r>
            <a:r>
              <a:rPr lang="zh-CN" altLang="en-US" dirty="0" smtClean="0"/>
              <a:t>态时，即使</a:t>
            </a:r>
            <a:r>
              <a:rPr lang="en-US" altLang="zh-CN" dirty="0" smtClean="0"/>
              <a:t>CP</a:t>
            </a:r>
            <a:r>
              <a:rPr lang="zh-CN" altLang="en-US" dirty="0" smtClean="0"/>
              <a:t>脉冲的下降沿未到达，输出依然可能为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请思考如何设计一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Moore</a:t>
            </a:r>
            <a:r>
              <a:rPr lang="zh-CN" altLang="en-US" dirty="0" smtClean="0"/>
              <a:t>型自动机。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检查自启动情况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159539"/>
              </p:ext>
            </p:extLst>
          </p:nvPr>
        </p:nvGraphicFramePr>
        <p:xfrm>
          <a:off x="3707904" y="2204864"/>
          <a:ext cx="35036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9" name="公式" r:id="rId4" imgW="1536480" imgH="241200" progId="Equation.3">
                  <p:embed/>
                </p:oleObj>
              </mc:Choice>
              <mc:Fallback>
                <p:oleObj name="公式" r:id="rId4" imgW="1536480" imgH="241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04864"/>
                        <a:ext cx="35036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2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3996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寄存器</a:t>
            </a:r>
            <a:endParaRPr lang="en-US" altLang="zh-CN" sz="3200" dirty="0" smtClean="0"/>
          </a:p>
          <a:p>
            <a:pPr lvl="1"/>
            <a:r>
              <a:rPr lang="zh-CN" altLang="en-US" sz="2800" dirty="0">
                <a:solidFill>
                  <a:srgbClr val="A50021"/>
                </a:solidFill>
              </a:rPr>
              <a:t>寄存器</a:t>
            </a:r>
            <a:r>
              <a:rPr lang="zh-CN" altLang="en-US" sz="2800" dirty="0"/>
              <a:t>用于寄存一组二值代码，广泛地用于数字系统和数字计算机中。</a:t>
            </a:r>
          </a:p>
          <a:p>
            <a:pPr lvl="1"/>
            <a:endParaRPr lang="en-US" altLang="zh-CN" sz="2800" dirty="0" smtClean="0"/>
          </a:p>
          <a:p>
            <a:pPr lvl="1"/>
            <a:r>
              <a:rPr lang="zh-CN" altLang="en-US" sz="2800" dirty="0" smtClean="0"/>
              <a:t>寄存器</a:t>
            </a:r>
            <a:r>
              <a:rPr lang="zh-CN" altLang="en-US" sz="2800" dirty="0"/>
              <a:t>一般用</a:t>
            </a:r>
            <a:r>
              <a:rPr lang="en-US" altLang="zh-CN" sz="2800" dirty="0"/>
              <a:t>D</a:t>
            </a:r>
            <a:r>
              <a:rPr lang="zh-CN" altLang="en-US" sz="2800" dirty="0"/>
              <a:t>触发器构成。 </a:t>
            </a:r>
            <a:endParaRPr lang="en-US" altLang="zh-CN" sz="2800" dirty="0" smtClean="0"/>
          </a:p>
          <a:p>
            <a:pPr lvl="1"/>
            <a:endParaRPr lang="en-US" altLang="zh-CN" sz="2800" dirty="0" smtClean="0"/>
          </a:p>
          <a:p>
            <a:pPr lvl="1"/>
            <a:r>
              <a:rPr lang="zh-CN" altLang="en-US" sz="2800" dirty="0" smtClean="0"/>
              <a:t>寄存器</a:t>
            </a:r>
            <a:r>
              <a:rPr lang="zh-CN" altLang="en-US" sz="2800" dirty="0"/>
              <a:t>主要分</a:t>
            </a:r>
            <a:r>
              <a:rPr lang="zh-CN" altLang="en-US" sz="2800" dirty="0">
                <a:solidFill>
                  <a:schemeClr val="accent2"/>
                </a:solidFill>
              </a:rPr>
              <a:t>并行寄存器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chemeClr val="accent2"/>
                </a:solidFill>
              </a:rPr>
              <a:t>移位寄存器</a:t>
            </a:r>
            <a:r>
              <a:rPr lang="zh-CN" altLang="en-US" sz="2800" dirty="0">
                <a:ea typeface="黑体" pitchFamily="2" charset="-122"/>
              </a:rPr>
              <a:t> </a:t>
            </a:r>
            <a:r>
              <a:rPr lang="zh-CN" altLang="en-US" sz="2800" dirty="0"/>
              <a:t>两种。</a:t>
            </a:r>
          </a:p>
          <a:p>
            <a:pPr lvl="1"/>
            <a:endParaRPr lang="zh-CN" altLang="en-US" sz="2800" dirty="0"/>
          </a:p>
          <a:p>
            <a:pPr lvl="1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5.7</a:t>
            </a:r>
            <a:r>
              <a:rPr lang="zh-CN" altLang="en-US" dirty="0" smtClean="0"/>
              <a:t>常用时序逻辑电路模块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并行寄存器</a:t>
            </a:r>
            <a:endParaRPr lang="zh-CN" altLang="en-US" dirty="0"/>
          </a:p>
        </p:txBody>
      </p:sp>
      <p:sp>
        <p:nvSpPr>
          <p:cNvPr id="4" name="Text Box 109"/>
          <p:cNvSpPr txBox="1">
            <a:spLocks noChangeArrowheads="1"/>
          </p:cNvSpPr>
          <p:nvPr/>
        </p:nvSpPr>
        <p:spPr bwMode="auto">
          <a:xfrm>
            <a:off x="7267575" y="5195888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 Box 111"/>
          <p:cNvSpPr txBox="1">
            <a:spLocks noChangeArrowheads="1"/>
          </p:cNvSpPr>
          <p:nvPr/>
        </p:nvSpPr>
        <p:spPr bwMode="auto">
          <a:xfrm>
            <a:off x="7362825" y="3868738"/>
            <a:ext cx="59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→1</a:t>
            </a:r>
          </a:p>
        </p:txBody>
      </p:sp>
      <p:grpSp>
        <p:nvGrpSpPr>
          <p:cNvPr id="6" name="Group 115"/>
          <p:cNvGrpSpPr>
            <a:grpSpLocks/>
          </p:cNvGrpSpPr>
          <p:nvPr/>
        </p:nvGrpSpPr>
        <p:grpSpPr bwMode="auto">
          <a:xfrm>
            <a:off x="1335088" y="1962150"/>
            <a:ext cx="5010150" cy="415925"/>
            <a:chOff x="1020" y="1236"/>
            <a:chExt cx="3156" cy="262"/>
          </a:xfrm>
        </p:grpSpPr>
        <p:sp>
          <p:nvSpPr>
            <p:cNvPr id="7" name="Text Box 110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8" name="Text Box 112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9" name="Text Box 113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10" name="Text Box 114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</p:grpSp>
      <p:grpSp>
        <p:nvGrpSpPr>
          <p:cNvPr id="11" name="Group 116"/>
          <p:cNvGrpSpPr>
            <a:grpSpLocks/>
          </p:cNvGrpSpPr>
          <p:nvPr/>
        </p:nvGrpSpPr>
        <p:grpSpPr bwMode="auto">
          <a:xfrm>
            <a:off x="1201738" y="5124450"/>
            <a:ext cx="5010150" cy="415925"/>
            <a:chOff x="1020" y="1236"/>
            <a:chExt cx="3156" cy="262"/>
          </a:xfrm>
        </p:grpSpPr>
        <p:sp>
          <p:nvSpPr>
            <p:cNvPr id="12" name="Text Box 117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3" name="Text Box 118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4" name="Text Box 119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5" name="Text Box 120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16" name="Group 126"/>
          <p:cNvGrpSpPr>
            <a:grpSpLocks/>
          </p:cNvGrpSpPr>
          <p:nvPr/>
        </p:nvGrpSpPr>
        <p:grpSpPr bwMode="auto">
          <a:xfrm>
            <a:off x="1735138" y="1962150"/>
            <a:ext cx="5010150" cy="415925"/>
            <a:chOff x="1020" y="1236"/>
            <a:chExt cx="3156" cy="262"/>
          </a:xfrm>
        </p:grpSpPr>
        <p:sp>
          <p:nvSpPr>
            <p:cNvPr id="17" name="Text Box 127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  <p:sp>
          <p:nvSpPr>
            <p:cNvPr id="18" name="Text Box 128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→0</a:t>
              </a:r>
            </a:p>
          </p:txBody>
        </p:sp>
        <p:sp>
          <p:nvSpPr>
            <p:cNvPr id="19" name="Text Box 129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  <p:sp>
          <p:nvSpPr>
            <p:cNvPr id="20" name="Text Box 130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</p:grpSp>
      <p:grpSp>
        <p:nvGrpSpPr>
          <p:cNvPr id="21" name="Group 133"/>
          <p:cNvGrpSpPr>
            <a:grpSpLocks/>
          </p:cNvGrpSpPr>
          <p:nvPr/>
        </p:nvGrpSpPr>
        <p:grpSpPr bwMode="auto">
          <a:xfrm>
            <a:off x="6761163" y="5232400"/>
            <a:ext cx="476250" cy="342900"/>
            <a:chOff x="236" y="2640"/>
            <a:chExt cx="300" cy="216"/>
          </a:xfrm>
        </p:grpSpPr>
        <p:sp>
          <p:nvSpPr>
            <p:cNvPr id="22" name="Line 134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35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36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37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" name="Object 140"/>
          <p:cNvGraphicFramePr>
            <a:graphicFrameLocks noChangeAspect="1"/>
          </p:cNvGraphicFramePr>
          <p:nvPr/>
        </p:nvGraphicFramePr>
        <p:xfrm>
          <a:off x="1366838" y="2297113"/>
          <a:ext cx="6227762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Visio" r:id="rId4" imgW="3847186" imgH="1894027" progId="Visio.Drawing.6">
                  <p:embed/>
                </p:oleObj>
              </mc:Choice>
              <mc:Fallback>
                <p:oleObj name="Visio" r:id="rId4" imgW="3847186" imgH="18940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297113"/>
                        <a:ext cx="6227762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89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4" grpId="1"/>
      <p:bldP spid="5" grpId="0" autoUpdateAnimBg="0"/>
      <p:bldP spid="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 smtClean="0"/>
              <a:t>右移寄存器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单向移位寄存器</a:t>
            </a:r>
            <a:endParaRPr lang="zh-CN" altLang="en-US" dirty="0"/>
          </a:p>
        </p:txBody>
      </p:sp>
      <p:grpSp>
        <p:nvGrpSpPr>
          <p:cNvPr id="73" name="组合 72"/>
          <p:cNvGrpSpPr/>
          <p:nvPr/>
        </p:nvGrpSpPr>
        <p:grpSpPr>
          <a:xfrm>
            <a:off x="676668" y="2138085"/>
            <a:ext cx="7247740" cy="2114550"/>
            <a:chOff x="724685" y="2735263"/>
            <a:chExt cx="7247740" cy="2114550"/>
          </a:xfrm>
        </p:grpSpPr>
        <p:grpSp>
          <p:nvGrpSpPr>
            <p:cNvPr id="4" name="Group 91"/>
            <p:cNvGrpSpPr>
              <a:grpSpLocks/>
            </p:cNvGrpSpPr>
            <p:nvPr/>
          </p:nvGrpSpPr>
          <p:grpSpPr bwMode="auto">
            <a:xfrm>
              <a:off x="895350" y="2735263"/>
              <a:ext cx="7077075" cy="2114550"/>
              <a:chOff x="654" y="2460"/>
              <a:chExt cx="4458" cy="1332"/>
            </a:xfrm>
          </p:grpSpPr>
          <p:sp>
            <p:nvSpPr>
              <p:cNvPr id="5" name="Rectangle 13"/>
              <p:cNvSpPr>
                <a:spLocks noChangeArrowheads="1"/>
              </p:cNvSpPr>
              <p:nvPr/>
            </p:nvSpPr>
            <p:spPr bwMode="auto">
              <a:xfrm>
                <a:off x="1490" y="2988"/>
                <a:ext cx="411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" name="Text Box 14"/>
              <p:cNvSpPr txBox="1">
                <a:spLocks noChangeArrowheads="1"/>
              </p:cNvSpPr>
              <p:nvPr/>
            </p:nvSpPr>
            <p:spPr bwMode="auto">
              <a:xfrm>
                <a:off x="1443" y="2952"/>
                <a:ext cx="382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7" name="Line 16"/>
              <p:cNvSpPr>
                <a:spLocks noChangeShapeType="1"/>
              </p:cNvSpPr>
              <p:nvPr/>
            </p:nvSpPr>
            <p:spPr bwMode="auto">
              <a:xfrm>
                <a:off x="1490" y="3228"/>
                <a:ext cx="72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8" name="Line 17"/>
              <p:cNvSpPr>
                <a:spLocks noChangeShapeType="1"/>
              </p:cNvSpPr>
              <p:nvPr/>
            </p:nvSpPr>
            <p:spPr bwMode="auto">
              <a:xfrm flipH="1">
                <a:off x="1284" y="3300"/>
                <a:ext cx="1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9" name="Line 18"/>
              <p:cNvSpPr>
                <a:spLocks noChangeShapeType="1"/>
              </p:cNvSpPr>
              <p:nvPr/>
            </p:nvSpPr>
            <p:spPr bwMode="auto">
              <a:xfrm flipV="1">
                <a:off x="1490" y="3300"/>
                <a:ext cx="61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0" name="Oval 19"/>
              <p:cNvSpPr>
                <a:spLocks noChangeArrowheads="1"/>
              </p:cNvSpPr>
              <p:nvPr/>
            </p:nvSpPr>
            <p:spPr bwMode="auto">
              <a:xfrm>
                <a:off x="1442" y="3276"/>
                <a:ext cx="40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1" name="Line 20"/>
              <p:cNvSpPr>
                <a:spLocks noChangeShapeType="1"/>
              </p:cNvSpPr>
              <p:nvPr/>
            </p:nvSpPr>
            <p:spPr bwMode="auto">
              <a:xfrm>
                <a:off x="1284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1528" y="3181"/>
                <a:ext cx="32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13" name="Line 22"/>
              <p:cNvSpPr>
                <a:spLocks noChangeShapeType="1"/>
              </p:cNvSpPr>
              <p:nvPr/>
            </p:nvSpPr>
            <p:spPr bwMode="auto">
              <a:xfrm flipH="1">
                <a:off x="919" y="3108"/>
                <a:ext cx="57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4" name="Oval 24"/>
              <p:cNvSpPr>
                <a:spLocks noChangeArrowheads="1"/>
              </p:cNvSpPr>
              <p:nvPr/>
            </p:nvSpPr>
            <p:spPr bwMode="auto">
              <a:xfrm>
                <a:off x="1910" y="3456"/>
                <a:ext cx="41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5" name="Text Box 25"/>
              <p:cNvSpPr txBox="1">
                <a:spLocks noChangeArrowheads="1"/>
              </p:cNvSpPr>
              <p:nvPr/>
            </p:nvSpPr>
            <p:spPr bwMode="auto">
              <a:xfrm>
                <a:off x="1501" y="2712"/>
                <a:ext cx="400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0</a:t>
                </a:r>
                <a:endParaRPr kumimoji="0" lang="en-US" altLang="zh-CN" sz="1600" b="0"/>
              </a:p>
            </p:txBody>
          </p:sp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2386" y="2988"/>
                <a:ext cx="413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2339" y="2948"/>
                <a:ext cx="393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18" name="Line 29"/>
              <p:cNvSpPr>
                <a:spLocks noChangeShapeType="1"/>
              </p:cNvSpPr>
              <p:nvPr/>
            </p:nvSpPr>
            <p:spPr bwMode="auto">
              <a:xfrm>
                <a:off x="2386" y="3228"/>
                <a:ext cx="74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9" name="Line 30"/>
              <p:cNvSpPr>
                <a:spLocks noChangeShapeType="1"/>
              </p:cNvSpPr>
              <p:nvPr/>
            </p:nvSpPr>
            <p:spPr bwMode="auto">
              <a:xfrm flipH="1">
                <a:off x="2181" y="3300"/>
                <a:ext cx="1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0" name="Line 31"/>
              <p:cNvSpPr>
                <a:spLocks noChangeShapeType="1"/>
              </p:cNvSpPr>
              <p:nvPr/>
            </p:nvSpPr>
            <p:spPr bwMode="auto">
              <a:xfrm flipV="1">
                <a:off x="2386" y="3300"/>
                <a:ext cx="63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1" name="Oval 32"/>
              <p:cNvSpPr>
                <a:spLocks noChangeArrowheads="1"/>
              </p:cNvSpPr>
              <p:nvPr/>
            </p:nvSpPr>
            <p:spPr bwMode="auto">
              <a:xfrm>
                <a:off x="2341" y="3276"/>
                <a:ext cx="38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2" name="Line 33"/>
              <p:cNvSpPr>
                <a:spLocks noChangeShapeType="1"/>
              </p:cNvSpPr>
              <p:nvPr/>
            </p:nvSpPr>
            <p:spPr bwMode="auto">
              <a:xfrm>
                <a:off x="2181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3" name="Text Box 34"/>
              <p:cNvSpPr txBox="1">
                <a:spLocks noChangeArrowheads="1"/>
              </p:cNvSpPr>
              <p:nvPr/>
            </p:nvSpPr>
            <p:spPr bwMode="auto">
              <a:xfrm>
                <a:off x="2433" y="3168"/>
                <a:ext cx="32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24" name="Line 35"/>
              <p:cNvSpPr>
                <a:spLocks noChangeShapeType="1"/>
              </p:cNvSpPr>
              <p:nvPr/>
            </p:nvSpPr>
            <p:spPr bwMode="auto">
              <a:xfrm flipH="1">
                <a:off x="1912" y="3108"/>
                <a:ext cx="4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5" name="Line 36"/>
              <p:cNvSpPr>
                <a:spLocks noChangeShapeType="1"/>
              </p:cNvSpPr>
              <p:nvPr/>
            </p:nvSpPr>
            <p:spPr bwMode="auto">
              <a:xfrm flipH="1">
                <a:off x="1951" y="3480"/>
                <a:ext cx="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6" name="Oval 37"/>
              <p:cNvSpPr>
                <a:spLocks noChangeArrowheads="1"/>
              </p:cNvSpPr>
              <p:nvPr/>
            </p:nvSpPr>
            <p:spPr bwMode="auto">
              <a:xfrm>
                <a:off x="2807" y="3456"/>
                <a:ext cx="41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7" name="Text Box 38"/>
              <p:cNvSpPr txBox="1">
                <a:spLocks noChangeArrowheads="1"/>
              </p:cNvSpPr>
              <p:nvPr/>
            </p:nvSpPr>
            <p:spPr bwMode="auto">
              <a:xfrm>
                <a:off x="2397" y="2712"/>
                <a:ext cx="389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1</a:t>
                </a:r>
                <a:endParaRPr kumimoji="0" lang="en-US" altLang="zh-CN" sz="1600" b="0"/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/>
            </p:nvSpPr>
            <p:spPr bwMode="auto">
              <a:xfrm>
                <a:off x="3286" y="2988"/>
                <a:ext cx="415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9" name="Text Box 40"/>
              <p:cNvSpPr txBox="1">
                <a:spLocks noChangeArrowheads="1"/>
              </p:cNvSpPr>
              <p:nvPr/>
            </p:nvSpPr>
            <p:spPr bwMode="auto">
              <a:xfrm>
                <a:off x="3254" y="2952"/>
                <a:ext cx="38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30" name="Line 42"/>
              <p:cNvSpPr>
                <a:spLocks noChangeShapeType="1"/>
              </p:cNvSpPr>
              <p:nvPr/>
            </p:nvSpPr>
            <p:spPr bwMode="auto">
              <a:xfrm>
                <a:off x="3286" y="3228"/>
                <a:ext cx="74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1" name="Line 43"/>
              <p:cNvSpPr>
                <a:spLocks noChangeShapeType="1"/>
              </p:cNvSpPr>
              <p:nvPr/>
            </p:nvSpPr>
            <p:spPr bwMode="auto">
              <a:xfrm flipH="1">
                <a:off x="3080" y="3300"/>
                <a:ext cx="16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2" name="Line 44"/>
              <p:cNvSpPr>
                <a:spLocks noChangeShapeType="1"/>
              </p:cNvSpPr>
              <p:nvPr/>
            </p:nvSpPr>
            <p:spPr bwMode="auto">
              <a:xfrm flipV="1">
                <a:off x="3286" y="3300"/>
                <a:ext cx="63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3" name="Oval 45"/>
              <p:cNvSpPr>
                <a:spLocks noChangeArrowheads="1"/>
              </p:cNvSpPr>
              <p:nvPr/>
            </p:nvSpPr>
            <p:spPr bwMode="auto">
              <a:xfrm>
                <a:off x="3247" y="3276"/>
                <a:ext cx="38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4" name="Line 46"/>
              <p:cNvSpPr>
                <a:spLocks noChangeShapeType="1"/>
              </p:cNvSpPr>
              <p:nvPr/>
            </p:nvSpPr>
            <p:spPr bwMode="auto">
              <a:xfrm>
                <a:off x="3080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5" name="Text Box 47"/>
              <p:cNvSpPr txBox="1">
                <a:spLocks noChangeArrowheads="1"/>
              </p:cNvSpPr>
              <p:nvPr/>
            </p:nvSpPr>
            <p:spPr bwMode="auto">
              <a:xfrm>
                <a:off x="3308" y="3145"/>
                <a:ext cx="44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36" name="Line 48"/>
              <p:cNvSpPr>
                <a:spLocks noChangeShapeType="1"/>
              </p:cNvSpPr>
              <p:nvPr/>
            </p:nvSpPr>
            <p:spPr bwMode="auto">
              <a:xfrm flipH="1">
                <a:off x="2812" y="3108"/>
                <a:ext cx="4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7" name="Line 49"/>
              <p:cNvSpPr>
                <a:spLocks noChangeShapeType="1"/>
              </p:cNvSpPr>
              <p:nvPr/>
            </p:nvSpPr>
            <p:spPr bwMode="auto">
              <a:xfrm flipH="1">
                <a:off x="2852" y="3480"/>
                <a:ext cx="8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8" name="Oval 50"/>
              <p:cNvSpPr>
                <a:spLocks noChangeArrowheads="1"/>
              </p:cNvSpPr>
              <p:nvPr/>
            </p:nvSpPr>
            <p:spPr bwMode="auto">
              <a:xfrm>
                <a:off x="3705" y="3456"/>
                <a:ext cx="37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9" name="Text Box 51"/>
              <p:cNvSpPr txBox="1">
                <a:spLocks noChangeArrowheads="1"/>
              </p:cNvSpPr>
              <p:nvPr/>
            </p:nvSpPr>
            <p:spPr bwMode="auto">
              <a:xfrm>
                <a:off x="3299" y="2712"/>
                <a:ext cx="353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2</a:t>
                </a:r>
                <a:endParaRPr kumimoji="0" lang="en-US" altLang="zh-CN" sz="1600" b="0"/>
              </a:p>
            </p:txBody>
          </p:sp>
          <p:sp>
            <p:nvSpPr>
              <p:cNvPr id="40" name="Rectangle 52"/>
              <p:cNvSpPr>
                <a:spLocks noChangeArrowheads="1"/>
              </p:cNvSpPr>
              <p:nvPr/>
            </p:nvSpPr>
            <p:spPr bwMode="auto">
              <a:xfrm>
                <a:off x="4184" y="2988"/>
                <a:ext cx="413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1" name="Text Box 53"/>
              <p:cNvSpPr txBox="1">
                <a:spLocks noChangeArrowheads="1"/>
              </p:cNvSpPr>
              <p:nvPr/>
            </p:nvSpPr>
            <p:spPr bwMode="auto">
              <a:xfrm>
                <a:off x="4138" y="2952"/>
                <a:ext cx="340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42" name="Line 55"/>
              <p:cNvSpPr>
                <a:spLocks noChangeShapeType="1"/>
              </p:cNvSpPr>
              <p:nvPr/>
            </p:nvSpPr>
            <p:spPr bwMode="auto">
              <a:xfrm>
                <a:off x="4184" y="3228"/>
                <a:ext cx="71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3" name="Line 56"/>
              <p:cNvSpPr>
                <a:spLocks noChangeShapeType="1"/>
              </p:cNvSpPr>
              <p:nvPr/>
            </p:nvSpPr>
            <p:spPr bwMode="auto">
              <a:xfrm flipH="1">
                <a:off x="3978" y="3300"/>
                <a:ext cx="1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4" name="Line 57"/>
              <p:cNvSpPr>
                <a:spLocks noChangeShapeType="1"/>
              </p:cNvSpPr>
              <p:nvPr/>
            </p:nvSpPr>
            <p:spPr bwMode="auto">
              <a:xfrm flipV="1">
                <a:off x="4184" y="3300"/>
                <a:ext cx="60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4141" y="3276"/>
                <a:ext cx="42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6" name="Line 59"/>
              <p:cNvSpPr>
                <a:spLocks noChangeShapeType="1"/>
              </p:cNvSpPr>
              <p:nvPr/>
            </p:nvSpPr>
            <p:spPr bwMode="auto">
              <a:xfrm>
                <a:off x="3978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7" name="Text Box 60"/>
              <p:cNvSpPr txBox="1">
                <a:spLocks noChangeArrowheads="1"/>
              </p:cNvSpPr>
              <p:nvPr/>
            </p:nvSpPr>
            <p:spPr bwMode="auto">
              <a:xfrm>
                <a:off x="4225" y="3145"/>
                <a:ext cx="330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48" name="Line 61"/>
              <p:cNvSpPr>
                <a:spLocks noChangeShapeType="1"/>
              </p:cNvSpPr>
              <p:nvPr/>
            </p:nvSpPr>
            <p:spPr bwMode="auto">
              <a:xfrm flipH="1">
                <a:off x="3708" y="3108"/>
                <a:ext cx="4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9" name="Line 62"/>
              <p:cNvSpPr>
                <a:spLocks noChangeShapeType="1"/>
              </p:cNvSpPr>
              <p:nvPr/>
            </p:nvSpPr>
            <p:spPr bwMode="auto">
              <a:xfrm flipH="1">
                <a:off x="3747" y="3480"/>
                <a:ext cx="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0" name="Oval 63"/>
              <p:cNvSpPr>
                <a:spLocks noChangeArrowheads="1"/>
              </p:cNvSpPr>
              <p:nvPr/>
            </p:nvSpPr>
            <p:spPr bwMode="auto">
              <a:xfrm>
                <a:off x="4598" y="3456"/>
                <a:ext cx="38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1" name="Text Box 64"/>
              <p:cNvSpPr txBox="1">
                <a:spLocks noChangeArrowheads="1"/>
              </p:cNvSpPr>
              <p:nvPr/>
            </p:nvSpPr>
            <p:spPr bwMode="auto">
              <a:xfrm>
                <a:off x="4194" y="2712"/>
                <a:ext cx="365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3</a:t>
                </a:r>
                <a:endParaRPr kumimoji="0" lang="en-US" altLang="zh-CN" sz="1600" b="0"/>
              </a:p>
            </p:txBody>
          </p:sp>
          <p:sp>
            <p:nvSpPr>
              <p:cNvPr id="52" name="Text Box 70"/>
              <p:cNvSpPr txBox="1">
                <a:spLocks noChangeArrowheads="1"/>
              </p:cNvSpPr>
              <p:nvPr/>
            </p:nvSpPr>
            <p:spPr bwMode="auto">
              <a:xfrm>
                <a:off x="3017" y="2460"/>
                <a:ext cx="38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1</a:t>
                </a:r>
              </a:p>
            </p:txBody>
          </p:sp>
          <p:sp>
            <p:nvSpPr>
              <p:cNvPr id="53" name="Text Box 71"/>
              <p:cNvSpPr txBox="1">
                <a:spLocks noChangeArrowheads="1"/>
              </p:cNvSpPr>
              <p:nvPr/>
            </p:nvSpPr>
            <p:spPr bwMode="auto">
              <a:xfrm>
                <a:off x="3905" y="2472"/>
                <a:ext cx="362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2</a:t>
                </a:r>
              </a:p>
            </p:txBody>
          </p:sp>
          <p:sp>
            <p:nvSpPr>
              <p:cNvPr id="54" name="Text Box 72"/>
              <p:cNvSpPr txBox="1">
                <a:spLocks noChangeArrowheads="1"/>
              </p:cNvSpPr>
              <p:nvPr/>
            </p:nvSpPr>
            <p:spPr bwMode="auto">
              <a:xfrm>
                <a:off x="4787" y="2472"/>
                <a:ext cx="325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3</a:t>
                </a:r>
              </a:p>
            </p:txBody>
          </p:sp>
          <p:sp>
            <p:nvSpPr>
              <p:cNvPr id="55" name="Text Box 73"/>
              <p:cNvSpPr txBox="1">
                <a:spLocks noChangeArrowheads="1"/>
              </p:cNvSpPr>
              <p:nvPr/>
            </p:nvSpPr>
            <p:spPr bwMode="auto">
              <a:xfrm>
                <a:off x="2108" y="2460"/>
                <a:ext cx="36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0</a:t>
                </a:r>
              </a:p>
            </p:txBody>
          </p:sp>
          <p:sp>
            <p:nvSpPr>
              <p:cNvPr id="56" name="Line 74"/>
              <p:cNvSpPr>
                <a:spLocks noChangeShapeType="1"/>
              </p:cNvSpPr>
              <p:nvPr/>
            </p:nvSpPr>
            <p:spPr bwMode="auto">
              <a:xfrm flipV="1">
                <a:off x="2140" y="2664"/>
                <a:ext cx="0" cy="4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7" name="Line 75"/>
              <p:cNvSpPr>
                <a:spLocks noChangeShapeType="1"/>
              </p:cNvSpPr>
              <p:nvPr/>
            </p:nvSpPr>
            <p:spPr bwMode="auto">
              <a:xfrm flipV="1">
                <a:off x="4844" y="2700"/>
                <a:ext cx="0" cy="42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8" name="Line 76"/>
              <p:cNvSpPr>
                <a:spLocks noChangeShapeType="1"/>
              </p:cNvSpPr>
              <p:nvPr/>
            </p:nvSpPr>
            <p:spPr bwMode="auto">
              <a:xfrm flipV="1">
                <a:off x="3934" y="2688"/>
                <a:ext cx="0" cy="42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9" name="Line 77"/>
              <p:cNvSpPr>
                <a:spLocks noChangeShapeType="1"/>
              </p:cNvSpPr>
              <p:nvPr/>
            </p:nvSpPr>
            <p:spPr bwMode="auto">
              <a:xfrm flipV="1">
                <a:off x="3049" y="2688"/>
                <a:ext cx="0" cy="43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0" name="Line 78"/>
              <p:cNvSpPr>
                <a:spLocks noChangeShapeType="1"/>
              </p:cNvSpPr>
              <p:nvPr/>
            </p:nvSpPr>
            <p:spPr bwMode="auto">
              <a:xfrm>
                <a:off x="4597" y="3121"/>
                <a:ext cx="24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1" name="Line 79"/>
              <p:cNvSpPr>
                <a:spLocks noChangeShapeType="1"/>
              </p:cNvSpPr>
              <p:nvPr/>
            </p:nvSpPr>
            <p:spPr bwMode="auto">
              <a:xfrm flipV="1">
                <a:off x="4636" y="3480"/>
                <a:ext cx="14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2" name="Text Box 80"/>
              <p:cNvSpPr txBox="1">
                <a:spLocks noChangeArrowheads="1"/>
              </p:cNvSpPr>
              <p:nvPr/>
            </p:nvSpPr>
            <p:spPr bwMode="auto">
              <a:xfrm>
                <a:off x="654" y="3565"/>
                <a:ext cx="342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CP</a:t>
                </a:r>
                <a:endParaRPr kumimoji="0" lang="en-US" altLang="zh-CN" sz="1600" b="0" baseline="-25000"/>
              </a:p>
            </p:txBody>
          </p:sp>
          <p:sp>
            <p:nvSpPr>
              <p:cNvPr id="63" name="Text Box 81"/>
              <p:cNvSpPr txBox="1">
                <a:spLocks noChangeArrowheads="1"/>
              </p:cNvSpPr>
              <p:nvPr/>
            </p:nvSpPr>
            <p:spPr bwMode="auto">
              <a:xfrm>
                <a:off x="708" y="2856"/>
                <a:ext cx="40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D</a:t>
                </a:r>
                <a:r>
                  <a:rPr kumimoji="0" lang="en-US" altLang="zh-CN" sz="1600" b="0" baseline="-25000"/>
                  <a:t>IR</a:t>
                </a:r>
              </a:p>
            </p:txBody>
          </p:sp>
          <p:sp>
            <p:nvSpPr>
              <p:cNvPr id="64" name="Line 82"/>
              <p:cNvSpPr>
                <a:spLocks noChangeShapeType="1"/>
              </p:cNvSpPr>
              <p:nvPr/>
            </p:nvSpPr>
            <p:spPr bwMode="auto">
              <a:xfrm flipH="1">
                <a:off x="908" y="3767"/>
                <a:ext cx="30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5" name="Oval 83"/>
              <p:cNvSpPr>
                <a:spLocks noChangeArrowheads="1"/>
              </p:cNvSpPr>
              <p:nvPr/>
            </p:nvSpPr>
            <p:spPr bwMode="auto">
              <a:xfrm>
                <a:off x="2118" y="3084"/>
                <a:ext cx="33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6" name="Oval 84"/>
              <p:cNvSpPr>
                <a:spLocks noChangeArrowheads="1"/>
              </p:cNvSpPr>
              <p:nvPr/>
            </p:nvSpPr>
            <p:spPr bwMode="auto">
              <a:xfrm>
                <a:off x="3070" y="3744"/>
                <a:ext cx="30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7" name="Oval 85"/>
              <p:cNvSpPr>
                <a:spLocks noChangeArrowheads="1"/>
              </p:cNvSpPr>
              <p:nvPr/>
            </p:nvSpPr>
            <p:spPr bwMode="auto">
              <a:xfrm>
                <a:off x="2160" y="3744"/>
                <a:ext cx="31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8" name="Oval 86"/>
              <p:cNvSpPr>
                <a:spLocks noChangeArrowheads="1"/>
              </p:cNvSpPr>
              <p:nvPr/>
            </p:nvSpPr>
            <p:spPr bwMode="auto">
              <a:xfrm>
                <a:off x="1262" y="3744"/>
                <a:ext cx="32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9" name="Oval 87"/>
              <p:cNvSpPr>
                <a:spLocks noChangeArrowheads="1"/>
              </p:cNvSpPr>
              <p:nvPr/>
            </p:nvSpPr>
            <p:spPr bwMode="auto">
              <a:xfrm>
                <a:off x="3028" y="3084"/>
                <a:ext cx="30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70" name="Oval 89"/>
              <p:cNvSpPr>
                <a:spLocks noChangeArrowheads="1"/>
              </p:cNvSpPr>
              <p:nvPr/>
            </p:nvSpPr>
            <p:spPr bwMode="auto">
              <a:xfrm>
                <a:off x="3916" y="3084"/>
                <a:ext cx="29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755576" y="3267076"/>
              <a:ext cx="863674" cy="7262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4685" y="28260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串行输入</a:t>
              </a:r>
              <a:endParaRPr lang="zh-CN" altLang="en-US" dirty="0"/>
            </a:p>
          </p:txBody>
        </p:sp>
      </p:grp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61832"/>
              </p:ext>
            </p:extLst>
          </p:nvPr>
        </p:nvGraphicFramePr>
        <p:xfrm>
          <a:off x="847333" y="4653136"/>
          <a:ext cx="5627994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" name="公式" r:id="rId4" imgW="1714320" imgH="241200" progId="Equation.3">
                  <p:embed/>
                </p:oleObj>
              </mc:Choice>
              <mc:Fallback>
                <p:oleObj name="公式" r:id="rId4" imgW="17143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333" y="4653136"/>
                        <a:ext cx="5627994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755337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移位脉冲</a:t>
            </a:r>
            <a:endParaRPr lang="zh-CN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7692537" y="26296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串行输出</a:t>
            </a:r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146159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并行输出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0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右移寄存器工作波形图</a:t>
            </a:r>
            <a:endParaRPr lang="zh-CN" altLang="en-US" dirty="0"/>
          </a:p>
        </p:txBody>
      </p:sp>
      <p:grpSp>
        <p:nvGrpSpPr>
          <p:cNvPr id="141" name="组合 140"/>
          <p:cNvGrpSpPr/>
          <p:nvPr/>
        </p:nvGrpSpPr>
        <p:grpSpPr>
          <a:xfrm>
            <a:off x="1168313" y="1912225"/>
            <a:ext cx="6162675" cy="3852862"/>
            <a:chOff x="1717675" y="2624138"/>
            <a:chExt cx="6162675" cy="3852862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733550" y="3833813"/>
              <a:ext cx="6146800" cy="2503487"/>
              <a:chOff x="1092" y="2415"/>
              <a:chExt cx="3698" cy="1577"/>
            </a:xfrm>
          </p:grpSpPr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4565" y="3786"/>
                <a:ext cx="22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6" name="Text Box 8"/>
              <p:cNvSpPr txBox="1">
                <a:spLocks noChangeArrowheads="1"/>
              </p:cNvSpPr>
              <p:nvPr/>
            </p:nvSpPr>
            <p:spPr bwMode="auto">
              <a:xfrm>
                <a:off x="4565" y="2683"/>
                <a:ext cx="201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7" name="Text Box 9"/>
              <p:cNvSpPr txBox="1">
                <a:spLocks noChangeArrowheads="1"/>
              </p:cNvSpPr>
              <p:nvPr/>
            </p:nvSpPr>
            <p:spPr bwMode="auto">
              <a:xfrm>
                <a:off x="4565" y="3053"/>
                <a:ext cx="201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grpSp>
            <p:nvGrpSpPr>
              <p:cNvPr id="8" name="Group 10"/>
              <p:cNvGrpSpPr>
                <a:grpSpLocks/>
              </p:cNvGrpSpPr>
              <p:nvPr/>
            </p:nvGrpSpPr>
            <p:grpSpPr bwMode="auto">
              <a:xfrm>
                <a:off x="1092" y="2415"/>
                <a:ext cx="3522" cy="1560"/>
                <a:chOff x="1092" y="2415"/>
                <a:chExt cx="3522" cy="1560"/>
              </a:xfrm>
            </p:grpSpPr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092" y="2415"/>
                  <a:ext cx="401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0</a:t>
                  </a:r>
                </a:p>
              </p:txBody>
            </p:sp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94" y="2791"/>
                  <a:ext cx="423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1</a:t>
                  </a:r>
                </a:p>
              </p:txBody>
            </p:sp>
            <p:sp>
              <p:nvSpPr>
                <p:cNvPr id="1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100" y="3139"/>
                  <a:ext cx="391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2</a:t>
                  </a:r>
                </a:p>
              </p:txBody>
            </p:sp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04" y="3519"/>
                  <a:ext cx="391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3</a:t>
                  </a:r>
                </a:p>
              </p:txBody>
            </p:sp>
            <p:sp>
              <p:nvSpPr>
                <p:cNvPr id="1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45" y="3924"/>
                  <a:ext cx="3157" cy="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439" y="3562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56" y="3769"/>
                  <a:ext cx="285" cy="2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1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445" y="2820"/>
                  <a:ext cx="3157" cy="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39" y="2457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268" y="2665"/>
                  <a:ext cx="285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20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457" y="3203"/>
                  <a:ext cx="3157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39" y="2840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268" y="3048"/>
                  <a:ext cx="285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23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445" y="3567"/>
                  <a:ext cx="3157" cy="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39" y="3205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256" y="3413"/>
                  <a:ext cx="273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</p:grpSp>
          <p:sp>
            <p:nvSpPr>
              <p:cNvPr id="9" name="Text Box 27"/>
              <p:cNvSpPr txBox="1">
                <a:spLocks noChangeArrowheads="1"/>
              </p:cNvSpPr>
              <p:nvPr/>
            </p:nvSpPr>
            <p:spPr bwMode="auto">
              <a:xfrm>
                <a:off x="4565" y="3430"/>
                <a:ext cx="189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</p:grpSp>
        <p:grpSp>
          <p:nvGrpSpPr>
            <p:cNvPr id="26" name="Group 28"/>
            <p:cNvGrpSpPr>
              <a:grpSpLocks/>
            </p:cNvGrpSpPr>
            <p:nvPr/>
          </p:nvGrpSpPr>
          <p:grpSpPr bwMode="auto">
            <a:xfrm>
              <a:off x="2905125" y="2835275"/>
              <a:ext cx="3529013" cy="3641725"/>
              <a:chOff x="1830" y="1786"/>
              <a:chExt cx="2223" cy="2294"/>
            </a:xfrm>
          </p:grpSpPr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 flipH="1">
                <a:off x="4053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 flipH="1">
                <a:off x="1830" y="1795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H="1">
                <a:off x="2571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H="1">
                <a:off x="3312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3"/>
            <p:cNvGrpSpPr>
              <a:grpSpLocks/>
            </p:cNvGrpSpPr>
            <p:nvPr/>
          </p:nvGrpSpPr>
          <p:grpSpPr bwMode="auto">
            <a:xfrm>
              <a:off x="2300288" y="4111625"/>
              <a:ext cx="4837112" cy="2063750"/>
              <a:chOff x="1449" y="2602"/>
              <a:chExt cx="3038" cy="1300"/>
            </a:xfrm>
          </p:grpSpPr>
          <p:sp>
            <p:nvSpPr>
              <p:cNvPr id="32" name="Line 34"/>
              <p:cNvSpPr>
                <a:spLocks noChangeShapeType="1"/>
              </p:cNvSpPr>
              <p:nvPr/>
            </p:nvSpPr>
            <p:spPr bwMode="auto">
              <a:xfrm>
                <a:off x="4053" y="3706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5"/>
              <p:cNvSpPr>
                <a:spLocks noChangeShapeType="1"/>
              </p:cNvSpPr>
              <p:nvPr/>
            </p:nvSpPr>
            <p:spPr bwMode="auto">
              <a:xfrm>
                <a:off x="1449" y="2797"/>
                <a:ext cx="3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6"/>
              <p:cNvSpPr>
                <a:spLocks noChangeShapeType="1"/>
              </p:cNvSpPr>
              <p:nvPr/>
            </p:nvSpPr>
            <p:spPr bwMode="auto">
              <a:xfrm>
                <a:off x="1460" y="3545"/>
                <a:ext cx="18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7"/>
              <p:cNvSpPr>
                <a:spLocks noChangeShapeType="1"/>
              </p:cNvSpPr>
              <p:nvPr/>
            </p:nvSpPr>
            <p:spPr bwMode="auto">
              <a:xfrm>
                <a:off x="1460" y="3180"/>
                <a:ext cx="111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8"/>
              <p:cNvSpPr>
                <a:spLocks noChangeShapeType="1"/>
              </p:cNvSpPr>
              <p:nvPr/>
            </p:nvSpPr>
            <p:spPr bwMode="auto">
              <a:xfrm>
                <a:off x="1449" y="3902"/>
                <a:ext cx="261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39"/>
              <p:cNvSpPr>
                <a:spLocks noChangeShapeType="1"/>
              </p:cNvSpPr>
              <p:nvPr/>
            </p:nvSpPr>
            <p:spPr bwMode="auto">
              <a:xfrm>
                <a:off x="2571" y="2602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40"/>
              <p:cNvSpPr>
                <a:spLocks noChangeShapeType="1"/>
              </p:cNvSpPr>
              <p:nvPr/>
            </p:nvSpPr>
            <p:spPr bwMode="auto">
              <a:xfrm>
                <a:off x="2571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41"/>
              <p:cNvSpPr>
                <a:spLocks noChangeShapeType="1"/>
              </p:cNvSpPr>
              <p:nvPr/>
            </p:nvSpPr>
            <p:spPr bwMode="auto">
              <a:xfrm flipV="1">
                <a:off x="1830" y="2602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 flipV="1">
                <a:off x="2573" y="2797"/>
                <a:ext cx="75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 flipV="1">
                <a:off x="2571" y="2985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4"/>
              <p:cNvSpPr>
                <a:spLocks noChangeShapeType="1"/>
              </p:cNvSpPr>
              <p:nvPr/>
            </p:nvSpPr>
            <p:spPr bwMode="auto">
              <a:xfrm>
                <a:off x="3312" y="334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5"/>
              <p:cNvSpPr>
                <a:spLocks noChangeShapeType="1"/>
              </p:cNvSpPr>
              <p:nvPr/>
            </p:nvSpPr>
            <p:spPr bwMode="auto">
              <a:xfrm>
                <a:off x="3312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6"/>
              <p:cNvSpPr>
                <a:spLocks noChangeShapeType="1"/>
              </p:cNvSpPr>
              <p:nvPr/>
            </p:nvSpPr>
            <p:spPr bwMode="auto">
              <a:xfrm>
                <a:off x="3312" y="2602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7"/>
              <p:cNvSpPr>
                <a:spLocks noChangeShapeType="1"/>
              </p:cNvSpPr>
              <p:nvPr/>
            </p:nvSpPr>
            <p:spPr bwMode="auto">
              <a:xfrm flipV="1">
                <a:off x="3312" y="2602"/>
                <a:ext cx="117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8"/>
              <p:cNvSpPr>
                <a:spLocks noChangeShapeType="1"/>
              </p:cNvSpPr>
              <p:nvPr/>
            </p:nvSpPr>
            <p:spPr bwMode="auto">
              <a:xfrm flipV="1">
                <a:off x="3312" y="3180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49"/>
              <p:cNvSpPr>
                <a:spLocks noChangeShapeType="1"/>
              </p:cNvSpPr>
              <p:nvPr/>
            </p:nvSpPr>
            <p:spPr bwMode="auto">
              <a:xfrm flipV="1">
                <a:off x="3312" y="3349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50"/>
              <p:cNvSpPr>
                <a:spLocks noChangeShapeType="1"/>
              </p:cNvSpPr>
              <p:nvPr/>
            </p:nvSpPr>
            <p:spPr bwMode="auto">
              <a:xfrm>
                <a:off x="4053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1"/>
              <p:cNvSpPr>
                <a:spLocks noChangeShapeType="1"/>
              </p:cNvSpPr>
              <p:nvPr/>
            </p:nvSpPr>
            <p:spPr bwMode="auto">
              <a:xfrm>
                <a:off x="4053" y="334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52"/>
              <p:cNvSpPr>
                <a:spLocks noChangeShapeType="1"/>
              </p:cNvSpPr>
              <p:nvPr/>
            </p:nvSpPr>
            <p:spPr bwMode="auto">
              <a:xfrm>
                <a:off x="4053" y="2985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53"/>
              <p:cNvSpPr>
                <a:spLocks noChangeShapeType="1"/>
              </p:cNvSpPr>
              <p:nvPr/>
            </p:nvSpPr>
            <p:spPr bwMode="auto">
              <a:xfrm>
                <a:off x="4053" y="3545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54"/>
              <p:cNvSpPr>
                <a:spLocks noChangeShapeType="1"/>
              </p:cNvSpPr>
              <p:nvPr/>
            </p:nvSpPr>
            <p:spPr bwMode="auto">
              <a:xfrm>
                <a:off x="4053" y="3706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55"/>
              <p:cNvSpPr>
                <a:spLocks noChangeShapeType="1"/>
              </p:cNvSpPr>
              <p:nvPr/>
            </p:nvSpPr>
            <p:spPr bwMode="auto">
              <a:xfrm>
                <a:off x="1830" y="2614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4" name="Group 56"/>
            <p:cNvGrpSpPr>
              <a:grpSpLocks/>
            </p:cNvGrpSpPr>
            <p:nvPr/>
          </p:nvGrpSpPr>
          <p:grpSpPr bwMode="auto">
            <a:xfrm>
              <a:off x="2420938" y="4110038"/>
              <a:ext cx="334962" cy="2095500"/>
              <a:chOff x="1525" y="2589"/>
              <a:chExt cx="211" cy="1320"/>
            </a:xfrm>
          </p:grpSpPr>
          <p:sp>
            <p:nvSpPr>
              <p:cNvPr id="55" name="Text Box 57"/>
              <p:cNvSpPr txBox="1">
                <a:spLocks noChangeArrowheads="1"/>
              </p:cNvSpPr>
              <p:nvPr/>
            </p:nvSpPr>
            <p:spPr bwMode="auto">
              <a:xfrm>
                <a:off x="1535" y="2589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6" name="Text Box 58"/>
              <p:cNvSpPr txBox="1">
                <a:spLocks noChangeArrowheads="1"/>
              </p:cNvSpPr>
              <p:nvPr/>
            </p:nvSpPr>
            <p:spPr bwMode="auto">
              <a:xfrm>
                <a:off x="1525" y="2975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7" name="Text Box 59"/>
              <p:cNvSpPr txBox="1">
                <a:spLocks noChangeArrowheads="1"/>
              </p:cNvSpPr>
              <p:nvPr/>
            </p:nvSpPr>
            <p:spPr bwMode="auto">
              <a:xfrm>
                <a:off x="1525" y="3323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8" name="Text Box 60"/>
              <p:cNvSpPr txBox="1">
                <a:spLocks noChangeArrowheads="1"/>
              </p:cNvSpPr>
              <p:nvPr/>
            </p:nvSpPr>
            <p:spPr bwMode="auto">
              <a:xfrm>
                <a:off x="1525" y="3638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59" name="Group 61"/>
            <p:cNvGrpSpPr>
              <a:grpSpLocks/>
            </p:cNvGrpSpPr>
            <p:nvPr/>
          </p:nvGrpSpPr>
          <p:grpSpPr bwMode="auto">
            <a:xfrm>
              <a:off x="6059488" y="4129088"/>
              <a:ext cx="334962" cy="2095500"/>
              <a:chOff x="3817" y="2601"/>
              <a:chExt cx="211" cy="1320"/>
            </a:xfrm>
          </p:grpSpPr>
          <p:sp>
            <p:nvSpPr>
              <p:cNvPr id="60" name="Text Box 62"/>
              <p:cNvSpPr txBox="1">
                <a:spLocks noChangeArrowheads="1"/>
              </p:cNvSpPr>
              <p:nvPr/>
            </p:nvSpPr>
            <p:spPr bwMode="auto">
              <a:xfrm>
                <a:off x="3827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1" name="Text Box 63"/>
              <p:cNvSpPr txBox="1">
                <a:spLocks noChangeArrowheads="1"/>
              </p:cNvSpPr>
              <p:nvPr/>
            </p:nvSpPr>
            <p:spPr bwMode="auto">
              <a:xfrm>
                <a:off x="3817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2" name="Text Box 64"/>
              <p:cNvSpPr txBox="1">
                <a:spLocks noChangeArrowheads="1"/>
              </p:cNvSpPr>
              <p:nvPr/>
            </p:nvSpPr>
            <p:spPr bwMode="auto">
              <a:xfrm>
                <a:off x="3817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3" name="Text Box 65"/>
              <p:cNvSpPr txBox="1">
                <a:spLocks noChangeArrowheads="1"/>
              </p:cNvSpPr>
              <p:nvPr/>
            </p:nvSpPr>
            <p:spPr bwMode="auto">
              <a:xfrm>
                <a:off x="3817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64" name="Group 66"/>
            <p:cNvGrpSpPr>
              <a:grpSpLocks/>
            </p:cNvGrpSpPr>
            <p:nvPr/>
          </p:nvGrpSpPr>
          <p:grpSpPr bwMode="auto">
            <a:xfrm>
              <a:off x="3621088" y="4129088"/>
              <a:ext cx="334962" cy="2095500"/>
              <a:chOff x="2281" y="2601"/>
              <a:chExt cx="211" cy="1320"/>
            </a:xfrm>
          </p:grpSpPr>
          <p:sp>
            <p:nvSpPr>
              <p:cNvPr id="65" name="Text Box 67"/>
              <p:cNvSpPr txBox="1">
                <a:spLocks noChangeArrowheads="1"/>
              </p:cNvSpPr>
              <p:nvPr/>
            </p:nvSpPr>
            <p:spPr bwMode="auto">
              <a:xfrm>
                <a:off x="2291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6" name="Text Box 68"/>
              <p:cNvSpPr txBox="1">
                <a:spLocks noChangeArrowheads="1"/>
              </p:cNvSpPr>
              <p:nvPr/>
            </p:nvSpPr>
            <p:spPr bwMode="auto">
              <a:xfrm>
                <a:off x="2281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7" name="Text Box 69"/>
              <p:cNvSpPr txBox="1">
                <a:spLocks noChangeArrowheads="1"/>
              </p:cNvSpPr>
              <p:nvPr/>
            </p:nvSpPr>
            <p:spPr bwMode="auto">
              <a:xfrm>
                <a:off x="2281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8" name="Text Box 70"/>
              <p:cNvSpPr txBox="1">
                <a:spLocks noChangeArrowheads="1"/>
              </p:cNvSpPr>
              <p:nvPr/>
            </p:nvSpPr>
            <p:spPr bwMode="auto">
              <a:xfrm>
                <a:off x="2281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69" name="Group 71"/>
            <p:cNvGrpSpPr>
              <a:grpSpLocks/>
            </p:cNvGrpSpPr>
            <p:nvPr/>
          </p:nvGrpSpPr>
          <p:grpSpPr bwMode="auto">
            <a:xfrm>
              <a:off x="4821238" y="4129088"/>
              <a:ext cx="334962" cy="2095500"/>
              <a:chOff x="3037" y="2601"/>
              <a:chExt cx="211" cy="1320"/>
            </a:xfrm>
          </p:grpSpPr>
          <p:sp>
            <p:nvSpPr>
              <p:cNvPr id="70" name="Text Box 72"/>
              <p:cNvSpPr txBox="1">
                <a:spLocks noChangeArrowheads="1"/>
              </p:cNvSpPr>
              <p:nvPr/>
            </p:nvSpPr>
            <p:spPr bwMode="auto">
              <a:xfrm>
                <a:off x="3047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1" name="Text Box 73"/>
              <p:cNvSpPr txBox="1">
                <a:spLocks noChangeArrowheads="1"/>
              </p:cNvSpPr>
              <p:nvPr/>
            </p:nvSpPr>
            <p:spPr bwMode="auto">
              <a:xfrm>
                <a:off x="3037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2" name="Text Box 74"/>
              <p:cNvSpPr txBox="1">
                <a:spLocks noChangeArrowheads="1"/>
              </p:cNvSpPr>
              <p:nvPr/>
            </p:nvSpPr>
            <p:spPr bwMode="auto">
              <a:xfrm>
                <a:off x="3037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3" name="Text Box 75"/>
              <p:cNvSpPr txBox="1">
                <a:spLocks noChangeArrowheads="1"/>
              </p:cNvSpPr>
              <p:nvPr/>
            </p:nvSpPr>
            <p:spPr bwMode="auto">
              <a:xfrm>
                <a:off x="3037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74" name="Group 122"/>
            <p:cNvGrpSpPr>
              <a:grpSpLocks/>
            </p:cNvGrpSpPr>
            <p:nvPr/>
          </p:nvGrpSpPr>
          <p:grpSpPr bwMode="auto">
            <a:xfrm>
              <a:off x="7281863" y="4081463"/>
              <a:ext cx="334962" cy="2111375"/>
              <a:chOff x="4921" y="2155"/>
              <a:chExt cx="211" cy="1330"/>
            </a:xfrm>
          </p:grpSpPr>
          <p:sp>
            <p:nvSpPr>
              <p:cNvPr id="75" name="Text Box 123"/>
              <p:cNvSpPr txBox="1">
                <a:spLocks noChangeArrowheads="1"/>
              </p:cNvSpPr>
              <p:nvPr/>
            </p:nvSpPr>
            <p:spPr bwMode="auto">
              <a:xfrm>
                <a:off x="4931" y="2505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6" name="Text Box 124"/>
              <p:cNvSpPr txBox="1">
                <a:spLocks noChangeArrowheads="1"/>
              </p:cNvSpPr>
              <p:nvPr/>
            </p:nvSpPr>
            <p:spPr bwMode="auto">
              <a:xfrm>
                <a:off x="4921" y="2891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7" name="Text Box 125"/>
              <p:cNvSpPr txBox="1">
                <a:spLocks noChangeArrowheads="1"/>
              </p:cNvSpPr>
              <p:nvPr/>
            </p:nvSpPr>
            <p:spPr bwMode="auto">
              <a:xfrm>
                <a:off x="4921" y="3239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8" name="Text Box 126"/>
              <p:cNvSpPr txBox="1">
                <a:spLocks noChangeArrowheads="1"/>
              </p:cNvSpPr>
              <p:nvPr/>
            </p:nvSpPr>
            <p:spPr bwMode="auto">
              <a:xfrm>
                <a:off x="4921" y="2155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</p:grpSp>
        <p:sp>
          <p:nvSpPr>
            <p:cNvPr id="79" name="Rectangle 142"/>
            <p:cNvSpPr>
              <a:spLocks noChangeArrowheads="1"/>
            </p:cNvSpPr>
            <p:nvPr/>
          </p:nvSpPr>
          <p:spPr bwMode="auto">
            <a:xfrm>
              <a:off x="7224713" y="3967163"/>
              <a:ext cx="361950" cy="2419350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0" name="Group 143"/>
            <p:cNvGrpSpPr>
              <a:grpSpLocks/>
            </p:cNvGrpSpPr>
            <p:nvPr/>
          </p:nvGrpSpPr>
          <p:grpSpPr bwMode="auto">
            <a:xfrm>
              <a:off x="1717675" y="2624138"/>
              <a:ext cx="5983288" cy="1354137"/>
              <a:chOff x="1081" y="1670"/>
              <a:chExt cx="3769" cy="853"/>
            </a:xfrm>
          </p:grpSpPr>
          <p:sp>
            <p:nvSpPr>
              <p:cNvPr id="81" name="Text Box 144"/>
              <p:cNvSpPr txBox="1">
                <a:spLocks noChangeArrowheads="1"/>
              </p:cNvSpPr>
              <p:nvPr/>
            </p:nvSpPr>
            <p:spPr bwMode="auto">
              <a:xfrm>
                <a:off x="1081" y="2047"/>
                <a:ext cx="45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i="1"/>
                  <a:t>D</a:t>
                </a:r>
                <a:r>
                  <a:rPr kumimoji="0" lang="en-US" altLang="zh-CN" sz="1800" baseline="-25000"/>
                  <a:t>IR</a:t>
                </a:r>
              </a:p>
            </p:txBody>
          </p:sp>
          <p:sp>
            <p:nvSpPr>
              <p:cNvPr id="82" name="Line 145"/>
              <p:cNvSpPr>
                <a:spLocks noChangeShapeType="1"/>
              </p:cNvSpPr>
              <p:nvPr/>
            </p:nvSpPr>
            <p:spPr bwMode="auto">
              <a:xfrm flipV="1">
                <a:off x="1449" y="2228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146"/>
              <p:cNvSpPr>
                <a:spLocks noChangeShapeType="1"/>
              </p:cNvSpPr>
              <p:nvPr/>
            </p:nvSpPr>
            <p:spPr bwMode="auto">
              <a:xfrm>
                <a:off x="2201" y="2237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147"/>
              <p:cNvSpPr>
                <a:spLocks noChangeShapeType="1"/>
              </p:cNvSpPr>
              <p:nvPr/>
            </p:nvSpPr>
            <p:spPr bwMode="auto">
              <a:xfrm>
                <a:off x="2201" y="2432"/>
                <a:ext cx="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148"/>
              <p:cNvSpPr>
                <a:spLocks noChangeShapeType="1"/>
              </p:cNvSpPr>
              <p:nvPr/>
            </p:nvSpPr>
            <p:spPr bwMode="auto">
              <a:xfrm>
                <a:off x="4413" y="224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6" name="Group 149"/>
              <p:cNvGrpSpPr>
                <a:grpSpLocks/>
              </p:cNvGrpSpPr>
              <p:nvPr/>
            </p:nvGrpSpPr>
            <p:grpSpPr bwMode="auto">
              <a:xfrm>
                <a:off x="1460" y="1863"/>
                <a:ext cx="2964" cy="203"/>
                <a:chOff x="1460" y="1625"/>
                <a:chExt cx="2964" cy="180"/>
              </a:xfrm>
            </p:grpSpPr>
            <p:sp>
              <p:nvSpPr>
                <p:cNvPr id="104" name="Line 150"/>
                <p:cNvSpPr>
                  <a:spLocks noChangeShapeType="1"/>
                </p:cNvSpPr>
                <p:nvPr/>
              </p:nvSpPr>
              <p:spPr bwMode="auto">
                <a:xfrm>
                  <a:off x="1460" y="1633"/>
                  <a:ext cx="37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Line 151"/>
                <p:cNvSpPr>
                  <a:spLocks noChangeShapeType="1"/>
                </p:cNvSpPr>
                <p:nvPr/>
              </p:nvSpPr>
              <p:spPr bwMode="auto">
                <a:xfrm>
                  <a:off x="1830" y="1633"/>
                  <a:ext cx="0" cy="1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Line 152"/>
                <p:cNvSpPr>
                  <a:spLocks noChangeShapeType="1"/>
                </p:cNvSpPr>
                <p:nvPr/>
              </p:nvSpPr>
              <p:spPr bwMode="auto">
                <a:xfrm>
                  <a:off x="1830" y="1805"/>
                  <a:ext cx="37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Line 153"/>
                <p:cNvSpPr>
                  <a:spLocks noChangeShapeType="1"/>
                </p:cNvSpPr>
                <p:nvPr/>
              </p:nvSpPr>
              <p:spPr bwMode="auto">
                <a:xfrm>
                  <a:off x="2201" y="1625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8" name="Group 154"/>
                <p:cNvGrpSpPr>
                  <a:grpSpLocks/>
                </p:cNvGrpSpPr>
                <p:nvPr/>
              </p:nvGrpSpPr>
              <p:grpSpPr bwMode="auto">
                <a:xfrm>
                  <a:off x="2201" y="1625"/>
                  <a:ext cx="741" cy="180"/>
                  <a:chOff x="4410" y="10110"/>
                  <a:chExt cx="1050" cy="360"/>
                </a:xfrm>
              </p:grpSpPr>
              <p:sp>
                <p:nvSpPr>
                  <p:cNvPr id="117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4410" y="10125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125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470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Line 158"/>
                  <p:cNvSpPr>
                    <a:spLocks noChangeShapeType="1"/>
                  </p:cNvSpPr>
                  <p:nvPr/>
                </p:nvSpPr>
                <p:spPr bwMode="auto">
                  <a:xfrm>
                    <a:off x="5460" y="10110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9" name="Line 159"/>
                <p:cNvSpPr>
                  <a:spLocks noChangeShapeType="1"/>
                </p:cNvSpPr>
                <p:nvPr/>
              </p:nvSpPr>
              <p:spPr bwMode="auto">
                <a:xfrm>
                  <a:off x="3683" y="1633"/>
                  <a:ext cx="37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Line 160"/>
                <p:cNvSpPr>
                  <a:spLocks noChangeShapeType="1"/>
                </p:cNvSpPr>
                <p:nvPr/>
              </p:nvSpPr>
              <p:spPr bwMode="auto">
                <a:xfrm>
                  <a:off x="4053" y="1633"/>
                  <a:ext cx="0" cy="1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Line 161"/>
                <p:cNvSpPr>
                  <a:spLocks noChangeShapeType="1"/>
                </p:cNvSpPr>
                <p:nvPr/>
              </p:nvSpPr>
              <p:spPr bwMode="auto">
                <a:xfrm>
                  <a:off x="4053" y="1805"/>
                  <a:ext cx="37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2" name="Group 162"/>
                <p:cNvGrpSpPr>
                  <a:grpSpLocks/>
                </p:cNvGrpSpPr>
                <p:nvPr/>
              </p:nvGrpSpPr>
              <p:grpSpPr bwMode="auto">
                <a:xfrm>
                  <a:off x="2942" y="1625"/>
                  <a:ext cx="741" cy="180"/>
                  <a:chOff x="4410" y="10110"/>
                  <a:chExt cx="1050" cy="360"/>
                </a:xfrm>
              </p:grpSpPr>
              <p:sp>
                <p:nvSpPr>
                  <p:cNvPr id="113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4410" y="10125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125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470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5460" y="10110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7" name="Group 167"/>
              <p:cNvGrpSpPr>
                <a:grpSpLocks/>
              </p:cNvGrpSpPr>
              <p:nvPr/>
            </p:nvGrpSpPr>
            <p:grpSpPr bwMode="auto">
              <a:xfrm>
                <a:off x="1096" y="1670"/>
                <a:ext cx="3754" cy="488"/>
                <a:chOff x="3924" y="9769"/>
                <a:chExt cx="5320" cy="861"/>
              </a:xfrm>
            </p:grpSpPr>
            <p:sp>
              <p:nvSpPr>
                <p:cNvPr id="99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3924" y="9769"/>
                  <a:ext cx="55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/>
                    <a:t>CP</a:t>
                  </a:r>
                </a:p>
              </p:txBody>
            </p:sp>
            <p:sp>
              <p:nvSpPr>
                <p:cNvPr id="100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4419" y="10510"/>
                  <a:ext cx="4474" cy="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4410" y="9870"/>
                  <a:ext cx="0" cy="63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2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4100" y="10237"/>
                  <a:ext cx="40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103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8840" y="10267"/>
                  <a:ext cx="40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t</a:t>
                  </a:r>
                </a:p>
              </p:txBody>
            </p:sp>
          </p:grpSp>
          <p:sp>
            <p:nvSpPr>
              <p:cNvPr id="88" name="Line 173"/>
              <p:cNvSpPr>
                <a:spLocks noChangeShapeType="1"/>
              </p:cNvSpPr>
              <p:nvPr/>
            </p:nvSpPr>
            <p:spPr bwMode="auto">
              <a:xfrm flipV="1">
                <a:off x="1445" y="2455"/>
                <a:ext cx="3157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174"/>
              <p:cNvSpPr>
                <a:spLocks noChangeShapeType="1"/>
              </p:cNvSpPr>
              <p:nvPr/>
            </p:nvSpPr>
            <p:spPr bwMode="auto">
              <a:xfrm flipV="1">
                <a:off x="1439" y="2104"/>
                <a:ext cx="0" cy="35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Text Box 175"/>
              <p:cNvSpPr txBox="1">
                <a:spLocks noChangeArrowheads="1"/>
              </p:cNvSpPr>
              <p:nvPr/>
            </p:nvSpPr>
            <p:spPr bwMode="auto">
              <a:xfrm>
                <a:off x="1268" y="2300"/>
                <a:ext cx="28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0</a:t>
                </a:r>
              </a:p>
            </p:txBody>
          </p:sp>
          <p:sp>
            <p:nvSpPr>
              <p:cNvPr id="91" name="Text Box 176"/>
              <p:cNvSpPr txBox="1">
                <a:spLocks noChangeArrowheads="1"/>
              </p:cNvSpPr>
              <p:nvPr/>
            </p:nvSpPr>
            <p:spPr bwMode="auto">
              <a:xfrm>
                <a:off x="4565" y="2317"/>
                <a:ext cx="28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92" name="Line 177"/>
              <p:cNvSpPr>
                <a:spLocks noChangeShapeType="1"/>
              </p:cNvSpPr>
              <p:nvPr/>
            </p:nvSpPr>
            <p:spPr bwMode="auto">
              <a:xfrm>
                <a:off x="2942" y="2237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178"/>
              <p:cNvSpPr>
                <a:spLocks noChangeShapeType="1"/>
              </p:cNvSpPr>
              <p:nvPr/>
            </p:nvSpPr>
            <p:spPr bwMode="auto">
              <a:xfrm>
                <a:off x="2942" y="2237"/>
                <a:ext cx="147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179"/>
              <p:cNvSpPr>
                <a:spLocks noChangeShapeType="1"/>
              </p:cNvSpPr>
              <p:nvPr/>
            </p:nvSpPr>
            <p:spPr bwMode="auto">
              <a:xfrm>
                <a:off x="4413" y="2440"/>
                <a:ext cx="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Text Box 180"/>
              <p:cNvSpPr txBox="1">
                <a:spLocks noChangeArrowheads="1"/>
              </p:cNvSpPr>
              <p:nvPr/>
            </p:nvSpPr>
            <p:spPr bwMode="auto">
              <a:xfrm>
                <a:off x="1522" y="2239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6" name="Text Box 181"/>
              <p:cNvSpPr txBox="1">
                <a:spLocks noChangeArrowheads="1"/>
              </p:cNvSpPr>
              <p:nvPr/>
            </p:nvSpPr>
            <p:spPr bwMode="auto">
              <a:xfrm>
                <a:off x="3814" y="2239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7" name="Text Box 182"/>
              <p:cNvSpPr txBox="1">
                <a:spLocks noChangeArrowheads="1"/>
              </p:cNvSpPr>
              <p:nvPr/>
            </p:nvSpPr>
            <p:spPr bwMode="auto">
              <a:xfrm>
                <a:off x="2281" y="2215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0</a:t>
                </a:r>
              </a:p>
            </p:txBody>
          </p:sp>
          <p:sp>
            <p:nvSpPr>
              <p:cNvPr id="98" name="Text Box 183"/>
              <p:cNvSpPr txBox="1">
                <a:spLocks noChangeArrowheads="1"/>
              </p:cNvSpPr>
              <p:nvPr/>
            </p:nvSpPr>
            <p:spPr bwMode="auto">
              <a:xfrm>
                <a:off x="3046" y="2227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  <p:grpSp>
          <p:nvGrpSpPr>
            <p:cNvPr id="121" name="Group 186"/>
            <p:cNvGrpSpPr>
              <a:grpSpLocks/>
            </p:cNvGrpSpPr>
            <p:nvPr/>
          </p:nvGrpSpPr>
          <p:grpSpPr bwMode="auto">
            <a:xfrm>
              <a:off x="2635250" y="3744913"/>
              <a:ext cx="989013" cy="2206625"/>
              <a:chOff x="1660" y="2359"/>
              <a:chExt cx="623" cy="1390"/>
            </a:xfrm>
          </p:grpSpPr>
          <p:sp>
            <p:nvSpPr>
              <p:cNvPr id="122" name="Line 11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1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84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85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" name="Group 187"/>
            <p:cNvGrpSpPr>
              <a:grpSpLocks/>
            </p:cNvGrpSpPr>
            <p:nvPr/>
          </p:nvGrpSpPr>
          <p:grpSpPr bwMode="auto">
            <a:xfrm>
              <a:off x="3867150" y="3787775"/>
              <a:ext cx="989013" cy="2206625"/>
              <a:chOff x="1660" y="2359"/>
              <a:chExt cx="623" cy="1390"/>
            </a:xfrm>
          </p:grpSpPr>
          <p:sp>
            <p:nvSpPr>
              <p:cNvPr id="127" name="Line 18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0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91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1" name="Group 192"/>
            <p:cNvGrpSpPr>
              <a:grpSpLocks/>
            </p:cNvGrpSpPr>
            <p:nvPr/>
          </p:nvGrpSpPr>
          <p:grpSpPr bwMode="auto">
            <a:xfrm>
              <a:off x="5100638" y="3757613"/>
              <a:ext cx="989012" cy="2206625"/>
              <a:chOff x="1660" y="2359"/>
              <a:chExt cx="623" cy="1390"/>
            </a:xfrm>
          </p:grpSpPr>
          <p:sp>
            <p:nvSpPr>
              <p:cNvPr id="132" name="Line 193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Line 194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" name="Line 195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96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6" name="Group 197"/>
            <p:cNvGrpSpPr>
              <a:grpSpLocks/>
            </p:cNvGrpSpPr>
            <p:nvPr/>
          </p:nvGrpSpPr>
          <p:grpSpPr bwMode="auto">
            <a:xfrm>
              <a:off x="6275388" y="3787775"/>
              <a:ext cx="989012" cy="2206625"/>
              <a:chOff x="1660" y="2359"/>
              <a:chExt cx="623" cy="1390"/>
            </a:xfrm>
          </p:grpSpPr>
          <p:sp>
            <p:nvSpPr>
              <p:cNvPr id="137" name="Line 19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9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200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201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位移位寄存器</a:t>
            </a:r>
            <a:r>
              <a:rPr lang="en-US" altLang="zh-CN" dirty="0" smtClean="0"/>
              <a:t>74HC164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075181"/>
              </p:ext>
            </p:extLst>
          </p:nvPr>
        </p:nvGraphicFramePr>
        <p:xfrm>
          <a:off x="323528" y="1916832"/>
          <a:ext cx="8158162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Visio" r:id="rId4" imgW="4299204" imgH="1616964" progId="Visio.Drawing.11">
                  <p:embed/>
                </p:oleObj>
              </mc:Choice>
              <mc:Fallback>
                <p:oleObj name="Visio" r:id="rId4" imgW="4299204" imgH="1616964" progId="Visio.Drawing.11">
                  <p:embed/>
                  <p:pic>
                    <p:nvPicPr>
                      <p:cNvPr id="0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916832"/>
                        <a:ext cx="8158162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左移寄存器</a:t>
            </a:r>
            <a:endParaRPr lang="zh-CN" altLang="en-US" dirty="0"/>
          </a:p>
        </p:txBody>
      </p:sp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796925" y="2348732"/>
            <a:ext cx="7059613" cy="2214562"/>
            <a:chOff x="636" y="2553"/>
            <a:chExt cx="4447" cy="1395"/>
          </a:xfrm>
        </p:grpSpPr>
        <p:sp>
          <p:nvSpPr>
            <p:cNvPr id="5" name="Text Box 47"/>
            <p:cNvSpPr txBox="1">
              <a:spLocks noChangeArrowheads="1"/>
            </p:cNvSpPr>
            <p:nvPr/>
          </p:nvSpPr>
          <p:spPr bwMode="auto">
            <a:xfrm>
              <a:off x="4676" y="2945"/>
              <a:ext cx="40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D</a:t>
              </a:r>
              <a:r>
                <a:rPr kumimoji="0" lang="en-US" altLang="zh-CN" sz="2000" b="0" baseline="-25000"/>
                <a:t>IL</a:t>
              </a:r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636" y="2563"/>
              <a:ext cx="38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939" y="2747"/>
              <a:ext cx="38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 flipH="1">
              <a:off x="745" y="3132"/>
              <a:ext cx="1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 flipV="1">
              <a:off x="745" y="2779"/>
              <a:ext cx="0" cy="3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1519" y="2556"/>
              <a:ext cx="3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917" y="2758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1365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V="1">
              <a:off x="1617" y="2768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2449" y="2553"/>
              <a:ext cx="38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5" name="Text Box 23"/>
            <p:cNvSpPr txBox="1">
              <a:spLocks noChangeArrowheads="1"/>
            </p:cNvSpPr>
            <p:nvPr/>
          </p:nvSpPr>
          <p:spPr bwMode="auto">
            <a:xfrm>
              <a:off x="2866" y="2767"/>
              <a:ext cx="38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V="1">
              <a:off x="2595" y="2768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3446" y="2563"/>
              <a:ext cx="38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3</a:t>
              </a:r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>
              <a:off x="4308" y="3101"/>
              <a:ext cx="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 flipH="1">
              <a:off x="3621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8"/>
            <p:cNvSpPr>
              <a:spLocks noChangeShapeType="1"/>
            </p:cNvSpPr>
            <p:nvPr/>
          </p:nvSpPr>
          <p:spPr bwMode="auto">
            <a:xfrm flipV="1">
              <a:off x="3563" y="2779"/>
              <a:ext cx="0" cy="3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9"/>
            <p:cNvSpPr>
              <a:spLocks noChangeShapeType="1"/>
            </p:cNvSpPr>
            <p:nvPr/>
          </p:nvSpPr>
          <p:spPr bwMode="auto">
            <a:xfrm>
              <a:off x="1617" y="3861"/>
              <a:ext cx="31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1607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2585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3853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3987" y="3232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4024" y="2988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 flipH="1">
              <a:off x="4221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>
              <a:off x="4366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4221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auto">
            <a:xfrm>
              <a:off x="4308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9"/>
            <p:cNvSpPr>
              <a:spLocks noChangeArrowheads="1"/>
            </p:cNvSpPr>
            <p:nvPr/>
          </p:nvSpPr>
          <p:spPr bwMode="auto">
            <a:xfrm>
              <a:off x="3795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4550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41"/>
            <p:cNvSpPr>
              <a:spLocks noChangeArrowheads="1"/>
            </p:cNvSpPr>
            <p:nvPr/>
          </p:nvSpPr>
          <p:spPr bwMode="auto">
            <a:xfrm>
              <a:off x="4541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42"/>
            <p:cNvSpPr>
              <a:spLocks noChangeArrowheads="1"/>
            </p:cNvSpPr>
            <p:nvPr/>
          </p:nvSpPr>
          <p:spPr bwMode="auto">
            <a:xfrm>
              <a:off x="3553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48"/>
            <p:cNvSpPr txBox="1">
              <a:spLocks noChangeArrowheads="1"/>
            </p:cNvSpPr>
            <p:nvPr/>
          </p:nvSpPr>
          <p:spPr bwMode="auto">
            <a:xfrm>
              <a:off x="4705" y="3741"/>
              <a:ext cx="33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CP</a:t>
              </a:r>
              <a:endParaRPr kumimoji="0" lang="en-US" altLang="zh-CN" sz="2000" b="0" baseline="-25000"/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1886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50"/>
            <p:cNvSpPr txBox="1">
              <a:spLocks noChangeArrowheads="1"/>
            </p:cNvSpPr>
            <p:nvPr/>
          </p:nvSpPr>
          <p:spPr bwMode="auto">
            <a:xfrm>
              <a:off x="2010" y="3232"/>
              <a:ext cx="38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38" name="Text Box 51"/>
            <p:cNvSpPr txBox="1">
              <a:spLocks noChangeArrowheads="1"/>
            </p:cNvSpPr>
            <p:nvPr/>
          </p:nvSpPr>
          <p:spPr bwMode="auto">
            <a:xfrm>
              <a:off x="2048" y="299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 flipH="1">
              <a:off x="2254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53"/>
            <p:cNvSpPr>
              <a:spLocks noChangeShapeType="1"/>
            </p:cNvSpPr>
            <p:nvPr/>
          </p:nvSpPr>
          <p:spPr bwMode="auto">
            <a:xfrm>
              <a:off x="2399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54"/>
            <p:cNvSpPr>
              <a:spLocks noChangeShapeType="1"/>
            </p:cNvSpPr>
            <p:nvPr/>
          </p:nvSpPr>
          <p:spPr bwMode="auto">
            <a:xfrm>
              <a:off x="2254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55"/>
            <p:cNvSpPr>
              <a:spLocks noChangeArrowheads="1"/>
            </p:cNvSpPr>
            <p:nvPr/>
          </p:nvSpPr>
          <p:spPr bwMode="auto">
            <a:xfrm>
              <a:off x="2341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Oval 56"/>
            <p:cNvSpPr>
              <a:spLocks noChangeArrowheads="1"/>
            </p:cNvSpPr>
            <p:nvPr/>
          </p:nvSpPr>
          <p:spPr bwMode="auto">
            <a:xfrm>
              <a:off x="1826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>
              <a:off x="2583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Oval 58"/>
            <p:cNvSpPr>
              <a:spLocks noChangeArrowheads="1"/>
            </p:cNvSpPr>
            <p:nvPr/>
          </p:nvSpPr>
          <p:spPr bwMode="auto">
            <a:xfrm>
              <a:off x="2573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59"/>
            <p:cNvSpPr>
              <a:spLocks noChangeArrowheads="1"/>
            </p:cNvSpPr>
            <p:nvPr/>
          </p:nvSpPr>
          <p:spPr bwMode="auto">
            <a:xfrm>
              <a:off x="900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60"/>
            <p:cNvSpPr txBox="1">
              <a:spLocks noChangeArrowheads="1"/>
            </p:cNvSpPr>
            <p:nvPr/>
          </p:nvSpPr>
          <p:spPr bwMode="auto">
            <a:xfrm>
              <a:off x="1025" y="3232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48" name="Text Box 61"/>
            <p:cNvSpPr txBox="1">
              <a:spLocks noChangeArrowheads="1"/>
            </p:cNvSpPr>
            <p:nvPr/>
          </p:nvSpPr>
          <p:spPr bwMode="auto">
            <a:xfrm>
              <a:off x="1053" y="299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49" name="Line 62"/>
            <p:cNvSpPr>
              <a:spLocks noChangeShapeType="1"/>
            </p:cNvSpPr>
            <p:nvPr/>
          </p:nvSpPr>
          <p:spPr bwMode="auto">
            <a:xfrm flipH="1">
              <a:off x="1268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3"/>
            <p:cNvSpPr>
              <a:spLocks noChangeShapeType="1"/>
            </p:cNvSpPr>
            <p:nvPr/>
          </p:nvSpPr>
          <p:spPr bwMode="auto">
            <a:xfrm>
              <a:off x="1413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64"/>
            <p:cNvSpPr>
              <a:spLocks noChangeShapeType="1"/>
            </p:cNvSpPr>
            <p:nvPr/>
          </p:nvSpPr>
          <p:spPr bwMode="auto">
            <a:xfrm>
              <a:off x="1268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65"/>
            <p:cNvSpPr>
              <a:spLocks noChangeArrowheads="1"/>
            </p:cNvSpPr>
            <p:nvPr/>
          </p:nvSpPr>
          <p:spPr bwMode="auto">
            <a:xfrm>
              <a:off x="1355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66"/>
            <p:cNvSpPr>
              <a:spLocks noChangeArrowheads="1"/>
            </p:cNvSpPr>
            <p:nvPr/>
          </p:nvSpPr>
          <p:spPr bwMode="auto">
            <a:xfrm>
              <a:off x="840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67"/>
            <p:cNvSpPr>
              <a:spLocks noChangeShapeType="1"/>
            </p:cNvSpPr>
            <p:nvPr/>
          </p:nvSpPr>
          <p:spPr bwMode="auto">
            <a:xfrm>
              <a:off x="1597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68"/>
            <p:cNvSpPr>
              <a:spLocks noChangeArrowheads="1"/>
            </p:cNvSpPr>
            <p:nvPr/>
          </p:nvSpPr>
          <p:spPr bwMode="auto">
            <a:xfrm>
              <a:off x="2866" y="3018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69"/>
            <p:cNvSpPr txBox="1">
              <a:spLocks noChangeArrowheads="1"/>
            </p:cNvSpPr>
            <p:nvPr/>
          </p:nvSpPr>
          <p:spPr bwMode="auto">
            <a:xfrm>
              <a:off x="2999" y="3243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57" name="Text Box 70"/>
            <p:cNvSpPr txBox="1">
              <a:spLocks noChangeArrowheads="1"/>
            </p:cNvSpPr>
            <p:nvPr/>
          </p:nvSpPr>
          <p:spPr bwMode="auto">
            <a:xfrm>
              <a:off x="3037" y="300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58" name="Line 71"/>
            <p:cNvSpPr>
              <a:spLocks noChangeShapeType="1"/>
            </p:cNvSpPr>
            <p:nvPr/>
          </p:nvSpPr>
          <p:spPr bwMode="auto">
            <a:xfrm flipH="1">
              <a:off x="3234" y="3299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72"/>
            <p:cNvSpPr>
              <a:spLocks noChangeShapeType="1"/>
            </p:cNvSpPr>
            <p:nvPr/>
          </p:nvSpPr>
          <p:spPr bwMode="auto">
            <a:xfrm>
              <a:off x="3379" y="338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73"/>
            <p:cNvSpPr>
              <a:spLocks noChangeShapeType="1"/>
            </p:cNvSpPr>
            <p:nvPr/>
          </p:nvSpPr>
          <p:spPr bwMode="auto">
            <a:xfrm>
              <a:off x="3234" y="3372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Oval 74"/>
            <p:cNvSpPr>
              <a:spLocks noChangeArrowheads="1"/>
            </p:cNvSpPr>
            <p:nvPr/>
          </p:nvSpPr>
          <p:spPr bwMode="auto">
            <a:xfrm>
              <a:off x="3321" y="3351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Oval 75"/>
            <p:cNvSpPr>
              <a:spLocks noChangeArrowheads="1"/>
            </p:cNvSpPr>
            <p:nvPr/>
          </p:nvSpPr>
          <p:spPr bwMode="auto">
            <a:xfrm>
              <a:off x="2806" y="3528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76"/>
            <p:cNvSpPr>
              <a:spLocks noChangeShapeType="1"/>
            </p:cNvSpPr>
            <p:nvPr/>
          </p:nvSpPr>
          <p:spPr bwMode="auto">
            <a:xfrm>
              <a:off x="3563" y="3382"/>
              <a:ext cx="0" cy="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Oval 77"/>
            <p:cNvSpPr>
              <a:spLocks noChangeArrowheads="1"/>
            </p:cNvSpPr>
            <p:nvPr/>
          </p:nvSpPr>
          <p:spPr bwMode="auto">
            <a:xfrm>
              <a:off x="3553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78"/>
            <p:cNvSpPr>
              <a:spLocks noChangeShapeType="1"/>
            </p:cNvSpPr>
            <p:nvPr/>
          </p:nvSpPr>
          <p:spPr bwMode="auto">
            <a:xfrm>
              <a:off x="2343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79"/>
            <p:cNvSpPr>
              <a:spLocks noChangeShapeType="1"/>
            </p:cNvSpPr>
            <p:nvPr/>
          </p:nvSpPr>
          <p:spPr bwMode="auto">
            <a:xfrm>
              <a:off x="3330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80"/>
            <p:cNvSpPr>
              <a:spLocks noChangeShapeType="1"/>
            </p:cNvSpPr>
            <p:nvPr/>
          </p:nvSpPr>
          <p:spPr bwMode="auto">
            <a:xfrm flipH="1">
              <a:off x="2643" y="355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81"/>
            <p:cNvSpPr>
              <a:spLocks noChangeShapeType="1"/>
            </p:cNvSpPr>
            <p:nvPr/>
          </p:nvSpPr>
          <p:spPr bwMode="auto">
            <a:xfrm flipH="1">
              <a:off x="677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82"/>
            <p:cNvSpPr>
              <a:spLocks noChangeShapeType="1"/>
            </p:cNvSpPr>
            <p:nvPr/>
          </p:nvSpPr>
          <p:spPr bwMode="auto">
            <a:xfrm flipH="1">
              <a:off x="1655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 Box 85"/>
            <p:cNvSpPr txBox="1">
              <a:spLocks noChangeArrowheads="1"/>
            </p:cNvSpPr>
            <p:nvPr/>
          </p:nvSpPr>
          <p:spPr bwMode="auto">
            <a:xfrm>
              <a:off x="3898" y="2767"/>
              <a:ext cx="38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3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788276" y="3166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串行输入</a:t>
            </a:r>
            <a:endParaRPr lang="zh-CN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52320" y="479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移位脉冲</a:t>
            </a:r>
            <a:endParaRPr lang="zh-CN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9512" y="3350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串行输出</a:t>
            </a:r>
            <a:endParaRPr lang="zh-CN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676526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并行输出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1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en-US" altLang="zh-CN" dirty="0" smtClean="0"/>
              <a:t>74LS194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双向移位寄存器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644177"/>
              </p:ext>
            </p:extLst>
          </p:nvPr>
        </p:nvGraphicFramePr>
        <p:xfrm>
          <a:off x="539750" y="1989138"/>
          <a:ext cx="7543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1" name="Visio" r:id="rId4" imgW="3514860" imgH="1917490" progId="Visio.Drawing.11">
                  <p:embed/>
                </p:oleObj>
              </mc:Choice>
              <mc:Fallback>
                <p:oleObj name="Visio" r:id="rId4" imgW="3514860" imgH="191749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89138"/>
                        <a:ext cx="7543800" cy="411480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7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</a:t>
            </a:r>
            <a:r>
              <a:rPr lang="en-US" altLang="zh-CN" dirty="0" smtClean="0"/>
              <a:t>R-S</a:t>
            </a:r>
            <a:r>
              <a:rPr lang="zh-CN" altLang="en-US" dirty="0" smtClean="0"/>
              <a:t>触发器波形图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658839"/>
              </p:ext>
            </p:extLst>
          </p:nvPr>
        </p:nvGraphicFramePr>
        <p:xfrm>
          <a:off x="611560" y="2060848"/>
          <a:ext cx="1944688" cy="252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Visio" r:id="rId4" imgW="1168020" imgH="1522293" progId="Visio.Drawing.11">
                  <p:embed/>
                </p:oleObj>
              </mc:Choice>
              <mc:Fallback>
                <p:oleObj name="Visio" r:id="rId4" imgW="1168020" imgH="1522293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1944688" cy="252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3347864" y="1700808"/>
            <a:ext cx="0" cy="3888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347864" y="2564904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347864" y="3429000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347864" y="4365104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347864" y="5301208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58499" y="161950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8499" y="27809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48079" y="365426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81741" y="45811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Q’</a:t>
            </a:r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3352800" y="1919111"/>
            <a:ext cx="4662311" cy="553156"/>
          </a:xfrm>
          <a:custGeom>
            <a:avLst/>
            <a:gdLst>
              <a:gd name="connsiteX0" fmla="*/ 0 w 4662311"/>
              <a:gd name="connsiteY0" fmla="*/ 530578 h 553156"/>
              <a:gd name="connsiteX1" fmla="*/ 699911 w 4662311"/>
              <a:gd name="connsiteY1" fmla="*/ 530578 h 553156"/>
              <a:gd name="connsiteX2" fmla="*/ 699911 w 4662311"/>
              <a:gd name="connsiteY2" fmla="*/ 0 h 553156"/>
              <a:gd name="connsiteX3" fmla="*/ 1174044 w 4662311"/>
              <a:gd name="connsiteY3" fmla="*/ 0 h 553156"/>
              <a:gd name="connsiteX4" fmla="*/ 1174044 w 4662311"/>
              <a:gd name="connsiteY4" fmla="*/ 553156 h 553156"/>
              <a:gd name="connsiteX5" fmla="*/ 2009422 w 4662311"/>
              <a:gd name="connsiteY5" fmla="*/ 541867 h 553156"/>
              <a:gd name="connsiteX6" fmla="*/ 2009422 w 4662311"/>
              <a:gd name="connsiteY6" fmla="*/ 11289 h 553156"/>
              <a:gd name="connsiteX7" fmla="*/ 2765778 w 4662311"/>
              <a:gd name="connsiteY7" fmla="*/ 22578 h 553156"/>
              <a:gd name="connsiteX8" fmla="*/ 2765778 w 4662311"/>
              <a:gd name="connsiteY8" fmla="*/ 553156 h 553156"/>
              <a:gd name="connsiteX9" fmla="*/ 3578578 w 4662311"/>
              <a:gd name="connsiteY9" fmla="*/ 553156 h 553156"/>
              <a:gd name="connsiteX10" fmla="*/ 3567289 w 4662311"/>
              <a:gd name="connsiteY10" fmla="*/ 45156 h 553156"/>
              <a:gd name="connsiteX11" fmla="*/ 3883378 w 4662311"/>
              <a:gd name="connsiteY11" fmla="*/ 45156 h 553156"/>
              <a:gd name="connsiteX12" fmla="*/ 3894667 w 4662311"/>
              <a:gd name="connsiteY12" fmla="*/ 553156 h 553156"/>
              <a:gd name="connsiteX13" fmla="*/ 4662311 w 4662311"/>
              <a:gd name="connsiteY13" fmla="*/ 553156 h 5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62311" h="553156">
                <a:moveTo>
                  <a:pt x="0" y="530578"/>
                </a:moveTo>
                <a:lnTo>
                  <a:pt x="699911" y="530578"/>
                </a:lnTo>
                <a:lnTo>
                  <a:pt x="699911" y="0"/>
                </a:lnTo>
                <a:lnTo>
                  <a:pt x="1174044" y="0"/>
                </a:lnTo>
                <a:lnTo>
                  <a:pt x="1174044" y="553156"/>
                </a:lnTo>
                <a:lnTo>
                  <a:pt x="2009422" y="541867"/>
                </a:lnTo>
                <a:lnTo>
                  <a:pt x="2009422" y="11289"/>
                </a:lnTo>
                <a:lnTo>
                  <a:pt x="2765778" y="22578"/>
                </a:lnTo>
                <a:lnTo>
                  <a:pt x="2765778" y="553156"/>
                </a:lnTo>
                <a:lnTo>
                  <a:pt x="3578578" y="553156"/>
                </a:lnTo>
                <a:lnTo>
                  <a:pt x="3567289" y="45156"/>
                </a:lnTo>
                <a:lnTo>
                  <a:pt x="3883378" y="45156"/>
                </a:lnTo>
                <a:lnTo>
                  <a:pt x="3894667" y="553156"/>
                </a:lnTo>
                <a:lnTo>
                  <a:pt x="4662311" y="553156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364089" y="2810933"/>
            <a:ext cx="4651022" cy="541867"/>
          </a:xfrm>
          <a:custGeom>
            <a:avLst/>
            <a:gdLst>
              <a:gd name="connsiteX0" fmla="*/ 0 w 4651022"/>
              <a:gd name="connsiteY0" fmla="*/ 519289 h 541867"/>
              <a:gd name="connsiteX1" fmla="*/ 1320800 w 4651022"/>
              <a:gd name="connsiteY1" fmla="*/ 519289 h 541867"/>
              <a:gd name="connsiteX2" fmla="*/ 1320800 w 4651022"/>
              <a:gd name="connsiteY2" fmla="*/ 0 h 541867"/>
              <a:gd name="connsiteX3" fmla="*/ 1648178 w 4651022"/>
              <a:gd name="connsiteY3" fmla="*/ 0 h 541867"/>
              <a:gd name="connsiteX4" fmla="*/ 1659467 w 4651022"/>
              <a:gd name="connsiteY4" fmla="*/ 530578 h 541867"/>
              <a:gd name="connsiteX5" fmla="*/ 2438400 w 4651022"/>
              <a:gd name="connsiteY5" fmla="*/ 530578 h 541867"/>
              <a:gd name="connsiteX6" fmla="*/ 2438400 w 4651022"/>
              <a:gd name="connsiteY6" fmla="*/ 56445 h 541867"/>
              <a:gd name="connsiteX7" fmla="*/ 3025422 w 4651022"/>
              <a:gd name="connsiteY7" fmla="*/ 67734 h 541867"/>
              <a:gd name="connsiteX8" fmla="*/ 3025422 w 4651022"/>
              <a:gd name="connsiteY8" fmla="*/ 530578 h 541867"/>
              <a:gd name="connsiteX9" fmla="*/ 4651022 w 4651022"/>
              <a:gd name="connsiteY9" fmla="*/ 541867 h 541867"/>
              <a:gd name="connsiteX10" fmla="*/ 4651022 w 4651022"/>
              <a:gd name="connsiteY10" fmla="*/ 541867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51022" h="541867">
                <a:moveTo>
                  <a:pt x="0" y="519289"/>
                </a:moveTo>
                <a:lnTo>
                  <a:pt x="1320800" y="519289"/>
                </a:lnTo>
                <a:lnTo>
                  <a:pt x="1320800" y="0"/>
                </a:lnTo>
                <a:lnTo>
                  <a:pt x="1648178" y="0"/>
                </a:lnTo>
                <a:lnTo>
                  <a:pt x="1659467" y="530578"/>
                </a:lnTo>
                <a:lnTo>
                  <a:pt x="2438400" y="530578"/>
                </a:lnTo>
                <a:lnTo>
                  <a:pt x="2438400" y="56445"/>
                </a:lnTo>
                <a:lnTo>
                  <a:pt x="3025422" y="67734"/>
                </a:lnTo>
                <a:lnTo>
                  <a:pt x="3025422" y="530578"/>
                </a:lnTo>
                <a:lnTo>
                  <a:pt x="4651022" y="541867"/>
                </a:lnTo>
                <a:lnTo>
                  <a:pt x="4651022" y="541867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052711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99992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0078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004048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348855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8090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14094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372200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933031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36296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3352800" y="3714044"/>
            <a:ext cx="4560711" cy="587023"/>
          </a:xfrm>
          <a:custGeom>
            <a:avLst/>
            <a:gdLst>
              <a:gd name="connsiteX0" fmla="*/ 0 w 4560711"/>
              <a:gd name="connsiteY0" fmla="*/ 11289 h 587023"/>
              <a:gd name="connsiteX1" fmla="*/ 733778 w 4560711"/>
              <a:gd name="connsiteY1" fmla="*/ 11289 h 587023"/>
              <a:gd name="connsiteX2" fmla="*/ 733778 w 4560711"/>
              <a:gd name="connsiteY2" fmla="*/ 575734 h 587023"/>
              <a:gd name="connsiteX3" fmla="*/ 1354667 w 4560711"/>
              <a:gd name="connsiteY3" fmla="*/ 575734 h 587023"/>
              <a:gd name="connsiteX4" fmla="*/ 1354667 w 4560711"/>
              <a:gd name="connsiteY4" fmla="*/ 0 h 587023"/>
              <a:gd name="connsiteX5" fmla="*/ 2020711 w 4560711"/>
              <a:gd name="connsiteY5" fmla="*/ 11289 h 587023"/>
              <a:gd name="connsiteX6" fmla="*/ 2032000 w 4560711"/>
              <a:gd name="connsiteY6" fmla="*/ 575734 h 587023"/>
              <a:gd name="connsiteX7" fmla="*/ 2799644 w 4560711"/>
              <a:gd name="connsiteY7" fmla="*/ 575734 h 587023"/>
              <a:gd name="connsiteX8" fmla="*/ 2799644 w 4560711"/>
              <a:gd name="connsiteY8" fmla="*/ 22578 h 587023"/>
              <a:gd name="connsiteX9" fmla="*/ 3601156 w 4560711"/>
              <a:gd name="connsiteY9" fmla="*/ 11289 h 587023"/>
              <a:gd name="connsiteX10" fmla="*/ 3601156 w 4560711"/>
              <a:gd name="connsiteY10" fmla="*/ 587023 h 587023"/>
              <a:gd name="connsiteX11" fmla="*/ 4560711 w 4560711"/>
              <a:gd name="connsiteY11" fmla="*/ 575734 h 58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60711" h="587023">
                <a:moveTo>
                  <a:pt x="0" y="11289"/>
                </a:moveTo>
                <a:lnTo>
                  <a:pt x="733778" y="11289"/>
                </a:lnTo>
                <a:lnTo>
                  <a:pt x="733778" y="575734"/>
                </a:lnTo>
                <a:lnTo>
                  <a:pt x="1354667" y="575734"/>
                </a:lnTo>
                <a:lnTo>
                  <a:pt x="1354667" y="0"/>
                </a:lnTo>
                <a:lnTo>
                  <a:pt x="2020711" y="11289"/>
                </a:lnTo>
                <a:lnTo>
                  <a:pt x="2032000" y="575734"/>
                </a:lnTo>
                <a:lnTo>
                  <a:pt x="2799644" y="575734"/>
                </a:lnTo>
                <a:lnTo>
                  <a:pt x="2799644" y="22578"/>
                </a:lnTo>
                <a:lnTo>
                  <a:pt x="3601156" y="11289"/>
                </a:lnTo>
                <a:lnTo>
                  <a:pt x="3601156" y="587023"/>
                </a:lnTo>
                <a:lnTo>
                  <a:pt x="4560711" y="575734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3352800" y="4673600"/>
            <a:ext cx="4492978" cy="541867"/>
          </a:xfrm>
          <a:custGeom>
            <a:avLst/>
            <a:gdLst>
              <a:gd name="connsiteX0" fmla="*/ 0 w 4492978"/>
              <a:gd name="connsiteY0" fmla="*/ 530578 h 541867"/>
              <a:gd name="connsiteX1" fmla="*/ 722489 w 4492978"/>
              <a:gd name="connsiteY1" fmla="*/ 530578 h 541867"/>
              <a:gd name="connsiteX2" fmla="*/ 722489 w 4492978"/>
              <a:gd name="connsiteY2" fmla="*/ 11289 h 541867"/>
              <a:gd name="connsiteX3" fmla="*/ 1365956 w 4492978"/>
              <a:gd name="connsiteY3" fmla="*/ 0 h 541867"/>
              <a:gd name="connsiteX4" fmla="*/ 1365956 w 4492978"/>
              <a:gd name="connsiteY4" fmla="*/ 530578 h 541867"/>
              <a:gd name="connsiteX5" fmla="*/ 2009422 w 4492978"/>
              <a:gd name="connsiteY5" fmla="*/ 530578 h 541867"/>
              <a:gd name="connsiteX6" fmla="*/ 2009422 w 4492978"/>
              <a:gd name="connsiteY6" fmla="*/ 11289 h 541867"/>
              <a:gd name="connsiteX7" fmla="*/ 2438400 w 4492978"/>
              <a:gd name="connsiteY7" fmla="*/ 22578 h 541867"/>
              <a:gd name="connsiteX8" fmla="*/ 2449689 w 4492978"/>
              <a:gd name="connsiteY8" fmla="*/ 541867 h 541867"/>
              <a:gd name="connsiteX9" fmla="*/ 3601156 w 4492978"/>
              <a:gd name="connsiteY9" fmla="*/ 541867 h 541867"/>
              <a:gd name="connsiteX10" fmla="*/ 3589867 w 4492978"/>
              <a:gd name="connsiteY10" fmla="*/ 22578 h 541867"/>
              <a:gd name="connsiteX11" fmla="*/ 4492978 w 4492978"/>
              <a:gd name="connsiteY11" fmla="*/ 22578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92978" h="541867">
                <a:moveTo>
                  <a:pt x="0" y="530578"/>
                </a:moveTo>
                <a:lnTo>
                  <a:pt x="722489" y="530578"/>
                </a:lnTo>
                <a:lnTo>
                  <a:pt x="722489" y="11289"/>
                </a:lnTo>
                <a:lnTo>
                  <a:pt x="1365956" y="0"/>
                </a:lnTo>
                <a:lnTo>
                  <a:pt x="1365956" y="530578"/>
                </a:lnTo>
                <a:lnTo>
                  <a:pt x="2009422" y="530578"/>
                </a:lnTo>
                <a:lnTo>
                  <a:pt x="2009422" y="11289"/>
                </a:lnTo>
                <a:lnTo>
                  <a:pt x="2438400" y="22578"/>
                </a:lnTo>
                <a:lnTo>
                  <a:pt x="2449689" y="541867"/>
                </a:lnTo>
                <a:lnTo>
                  <a:pt x="3601156" y="541867"/>
                </a:lnTo>
                <a:lnTo>
                  <a:pt x="3589867" y="22578"/>
                </a:lnTo>
                <a:lnTo>
                  <a:pt x="4492978" y="22578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22048" y="13001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复位脉冲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4176046" y="1669450"/>
            <a:ext cx="107922" cy="24966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1884" y="13001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置位脉冲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stCxn id="35" idx="2"/>
            <a:endCxn id="18" idx="2"/>
          </p:cNvCxnSpPr>
          <p:nvPr/>
        </p:nvCxnSpPr>
        <p:spPr>
          <a:xfrm flipH="1">
            <a:off x="4684889" y="1669450"/>
            <a:ext cx="590993" cy="114148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逻辑函数式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13485"/>
              </p:ext>
            </p:extLst>
          </p:nvPr>
        </p:nvGraphicFramePr>
        <p:xfrm>
          <a:off x="454025" y="1412875"/>
          <a:ext cx="85026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2" name="公式" r:id="rId4" imgW="3555720" imgH="241200" progId="Equation.3">
                  <p:embed/>
                </p:oleObj>
              </mc:Choice>
              <mc:Fallback>
                <p:oleObj name="公式" r:id="rId4" imgW="35557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025" y="1412875"/>
                        <a:ext cx="8502650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960734"/>
              </p:ext>
            </p:extLst>
          </p:nvPr>
        </p:nvGraphicFramePr>
        <p:xfrm>
          <a:off x="467544" y="1988840"/>
          <a:ext cx="8352929" cy="55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3" name="公式" r:id="rId6" imgW="3619440" imgH="241200" progId="Equation.3">
                  <p:embed/>
                </p:oleObj>
              </mc:Choice>
              <mc:Fallback>
                <p:oleObj name="公式" r:id="rId6" imgW="36194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1988840"/>
                        <a:ext cx="8352929" cy="55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804583"/>
              </p:ext>
            </p:extLst>
          </p:nvPr>
        </p:nvGraphicFramePr>
        <p:xfrm>
          <a:off x="467544" y="2564904"/>
          <a:ext cx="576769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4" name="公式" r:id="rId8" imgW="2412720" imgH="241200" progId="Equation.3">
                  <p:embed/>
                </p:oleObj>
              </mc:Choice>
              <mc:Fallback>
                <p:oleObj name="公式" r:id="rId8" imgW="24127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44" y="2564904"/>
                        <a:ext cx="5767692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024106"/>
              </p:ext>
            </p:extLst>
          </p:nvPr>
        </p:nvGraphicFramePr>
        <p:xfrm>
          <a:off x="467544" y="3140968"/>
          <a:ext cx="55657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5" name="公式" r:id="rId10" imgW="2527200" imgH="241200" progId="Equation.3">
                  <p:embed/>
                </p:oleObj>
              </mc:Choice>
              <mc:Fallback>
                <p:oleObj name="公式" r:id="rId10" imgW="25272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44" y="3140968"/>
                        <a:ext cx="5565775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467544" y="3765550"/>
            <a:ext cx="8223250" cy="2343150"/>
            <a:chOff x="762000" y="2762250"/>
            <a:chExt cx="8223250" cy="2343150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800100" y="2762250"/>
              <a:ext cx="2171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FF0000"/>
                  </a:solidFill>
                </a:rPr>
                <a:t>S</a:t>
              </a:r>
              <a:r>
                <a:rPr kumimoji="0" lang="en-US" altLang="zh-CN" baseline="-30000" dirty="0">
                  <a:solidFill>
                    <a:srgbClr val="FF0000"/>
                  </a:solidFill>
                </a:rPr>
                <a:t>1</a:t>
              </a:r>
              <a:r>
                <a:rPr kumimoji="0" lang="en-US" altLang="zh-CN" dirty="0">
                  <a:solidFill>
                    <a:srgbClr val="FF0000"/>
                  </a:solidFill>
                </a:rPr>
                <a:t>   S</a:t>
              </a:r>
              <a:r>
                <a:rPr kumimoji="0" lang="en-US" altLang="zh-CN" baseline="-30000" dirty="0">
                  <a:solidFill>
                    <a:srgbClr val="FF0000"/>
                  </a:solidFill>
                </a:rPr>
                <a:t>0</a:t>
              </a:r>
              <a:r>
                <a:rPr kumimoji="0" lang="en-US" altLang="zh-CN" dirty="0">
                  <a:solidFill>
                    <a:srgbClr val="FF0000"/>
                  </a:solidFill>
                </a:rPr>
                <a:t>     </a:t>
              </a:r>
              <a:r>
                <a:rPr kumimoji="0" lang="zh-CN" altLang="en-US" dirty="0">
                  <a:solidFill>
                    <a:srgbClr val="FF0000"/>
                  </a:solidFill>
                </a:rPr>
                <a:t>功能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81050" y="3238500"/>
              <a:ext cx="2209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/>
                <a:t> </a:t>
              </a:r>
              <a:r>
                <a:rPr kumimoji="0" lang="en-US" altLang="zh-CN" dirty="0">
                  <a:solidFill>
                    <a:schemeClr val="accent2"/>
                  </a:solidFill>
                </a:rPr>
                <a:t>0    0      </a:t>
              </a:r>
              <a:r>
                <a:rPr kumimoji="0" lang="zh-CN" altLang="en-US" dirty="0">
                  <a:solidFill>
                    <a:schemeClr val="accent2"/>
                  </a:solidFill>
                </a:rPr>
                <a:t>保持</a:t>
              </a:r>
              <a:r>
                <a:rPr kumimoji="0" lang="zh-CN" altLang="en-US" dirty="0"/>
                <a:t> 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781050" y="3676650"/>
              <a:ext cx="2343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/>
                <a:t> </a:t>
              </a:r>
              <a:r>
                <a:rPr kumimoji="0" lang="en-US" altLang="zh-CN" dirty="0">
                  <a:solidFill>
                    <a:schemeClr val="accent2"/>
                  </a:solidFill>
                </a:rPr>
                <a:t>0    1      </a:t>
              </a:r>
              <a:r>
                <a:rPr kumimoji="0" lang="zh-CN" altLang="en-US" dirty="0">
                  <a:solidFill>
                    <a:schemeClr val="accent2"/>
                  </a:solidFill>
                </a:rPr>
                <a:t>右移</a:t>
              </a:r>
              <a:r>
                <a:rPr kumimoji="0" lang="zh-CN" altLang="en-US" dirty="0"/>
                <a:t> 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762000" y="4114800"/>
              <a:ext cx="2247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/>
                <a:t> </a:t>
              </a:r>
              <a:r>
                <a:rPr kumimoji="0" lang="en-US" altLang="zh-CN">
                  <a:solidFill>
                    <a:schemeClr val="accent2"/>
                  </a:solidFill>
                </a:rPr>
                <a:t>1    0      </a:t>
              </a:r>
              <a:r>
                <a:rPr kumimoji="0" lang="zh-CN" altLang="en-US">
                  <a:solidFill>
                    <a:schemeClr val="accent2"/>
                  </a:solidFill>
                </a:rPr>
                <a:t>左移</a:t>
              </a:r>
              <a:r>
                <a:rPr kumimoji="0" lang="zh-CN" altLang="en-US"/>
                <a:t> 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62000" y="4591050"/>
              <a:ext cx="2686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/>
                <a:t> </a:t>
              </a:r>
              <a:r>
                <a:rPr kumimoji="0" lang="en-US" altLang="zh-CN">
                  <a:solidFill>
                    <a:schemeClr val="accent2"/>
                  </a:solidFill>
                </a:rPr>
                <a:t>1    1      </a:t>
              </a:r>
              <a:r>
                <a:rPr kumimoji="0" lang="zh-CN" altLang="en-US">
                  <a:solidFill>
                    <a:schemeClr val="accent2"/>
                  </a:solidFill>
                </a:rPr>
                <a:t>并行置数</a:t>
              </a:r>
              <a:r>
                <a:rPr kumimoji="0" lang="zh-CN" altLang="en-US"/>
                <a:t> </a:t>
              </a: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2772616"/>
                </p:ext>
              </p:extLst>
            </p:nvPr>
          </p:nvGraphicFramePr>
          <p:xfrm>
            <a:off x="3021013" y="2855913"/>
            <a:ext cx="5964237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76" name="公式" r:id="rId12" imgW="2679480" imgH="253800" progId="Equation.3">
                    <p:embed/>
                  </p:oleObj>
                </mc:Choice>
                <mc:Fallback>
                  <p:oleObj name="公式" r:id="rId12" imgW="2679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1013" y="2855913"/>
                          <a:ext cx="5964237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4426066"/>
                </p:ext>
              </p:extLst>
            </p:nvPr>
          </p:nvGraphicFramePr>
          <p:xfrm>
            <a:off x="2996990" y="3409950"/>
            <a:ext cx="5648325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77" name="公式" r:id="rId14" imgW="2552400" imgH="253800" progId="Equation.3">
                    <p:embed/>
                  </p:oleObj>
                </mc:Choice>
                <mc:Fallback>
                  <p:oleObj name="公式" r:id="rId14" imgW="2552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990" y="3409950"/>
                          <a:ext cx="5648325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6118501"/>
                </p:ext>
              </p:extLst>
            </p:nvPr>
          </p:nvGraphicFramePr>
          <p:xfrm>
            <a:off x="2977899" y="3963811"/>
            <a:ext cx="5684837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78" name="公式" r:id="rId16" imgW="2565360" imgH="253800" progId="Equation.3">
                    <p:embed/>
                  </p:oleObj>
                </mc:Choice>
                <mc:Fallback>
                  <p:oleObj name="公式" r:id="rId16" imgW="2565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899" y="3963811"/>
                          <a:ext cx="5684837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632335"/>
                </p:ext>
              </p:extLst>
            </p:nvPr>
          </p:nvGraphicFramePr>
          <p:xfrm>
            <a:off x="2971800" y="4533900"/>
            <a:ext cx="5775325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79" name="公式" r:id="rId18" imgW="2628720" imgH="253800" progId="Equation.3">
                    <p:embed/>
                  </p:oleObj>
                </mc:Choice>
                <mc:Fallback>
                  <p:oleObj name="公式" r:id="rId18" imgW="262872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4533900"/>
                          <a:ext cx="5775325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4408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逻辑图</a:t>
            </a:r>
            <a:endParaRPr lang="zh-CN" altLang="en-US" dirty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674026"/>
              </p:ext>
            </p:extLst>
          </p:nvPr>
        </p:nvGraphicFramePr>
        <p:xfrm>
          <a:off x="1474788" y="1341438"/>
          <a:ext cx="6769620" cy="474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9" name="Visio" r:id="rId4" imgW="2529090" imgH="1775694" progId="Visio.Drawing.11">
                  <p:embed/>
                </p:oleObj>
              </mc:Choice>
              <mc:Fallback>
                <p:oleObj name="Visio" r:id="rId4" imgW="2529090" imgH="177569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4788" y="1341438"/>
                        <a:ext cx="6769620" cy="4747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7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74149</a:t>
            </a:r>
            <a:r>
              <a:rPr lang="zh-CN" altLang="en-US" dirty="0" smtClean="0"/>
              <a:t>逻辑图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390850"/>
              </p:ext>
            </p:extLst>
          </p:nvPr>
        </p:nvGraphicFramePr>
        <p:xfrm>
          <a:off x="251520" y="1412776"/>
          <a:ext cx="8575675" cy="452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Visio" r:id="rId4" imgW="6128004" imgH="3232404" progId="Visio.Drawing.11">
                  <p:embed/>
                </p:oleObj>
              </mc:Choice>
              <mc:Fallback>
                <p:oleObj name="Visio" r:id="rId4" imgW="6128004" imgH="3232404" progId="Visio.Drawing.11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12776"/>
                        <a:ext cx="8575675" cy="452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6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/>
              <a:t>由两片</a:t>
            </a:r>
            <a:r>
              <a:rPr lang="en-US" altLang="zh-CN" dirty="0"/>
              <a:t>74LS194A</a:t>
            </a:r>
            <a:r>
              <a:rPr lang="zh-CN" altLang="en-US" dirty="0"/>
              <a:t>构成</a:t>
            </a:r>
            <a:r>
              <a:rPr lang="en-US" altLang="zh-CN" dirty="0"/>
              <a:t>8</a:t>
            </a:r>
            <a:r>
              <a:rPr lang="zh-CN" altLang="en-US" dirty="0"/>
              <a:t>位双向移位寄存器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</a:t>
            </a:r>
            <a:endParaRPr lang="zh-CN" altLang="en-US" dirty="0"/>
          </a:p>
        </p:txBody>
      </p:sp>
      <p:pic>
        <p:nvPicPr>
          <p:cNvPr id="4" name="Picture 7" descr="6-3-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349500"/>
            <a:ext cx="8074025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3347864" y="2996952"/>
            <a:ext cx="1872208" cy="2160240"/>
            <a:chOff x="3347864" y="2996952"/>
            <a:chExt cx="1872208" cy="216024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347864" y="5157192"/>
              <a:ext cx="100811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355976" y="2996952"/>
              <a:ext cx="0" cy="216024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355976" y="2996952"/>
              <a:ext cx="86409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220072" y="2996952"/>
              <a:ext cx="0" cy="57606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3646311" y="3138311"/>
            <a:ext cx="1851378" cy="2077156"/>
          </a:xfrm>
          <a:custGeom>
            <a:avLst/>
            <a:gdLst>
              <a:gd name="connsiteX0" fmla="*/ 0 w 1851378"/>
              <a:gd name="connsiteY0" fmla="*/ 451556 h 2077156"/>
              <a:gd name="connsiteX1" fmla="*/ 0 w 1851378"/>
              <a:gd name="connsiteY1" fmla="*/ 11289 h 2077156"/>
              <a:gd name="connsiteX2" fmla="*/ 846667 w 1851378"/>
              <a:gd name="connsiteY2" fmla="*/ 0 h 2077156"/>
              <a:gd name="connsiteX3" fmla="*/ 846667 w 1851378"/>
              <a:gd name="connsiteY3" fmla="*/ 2077156 h 2077156"/>
              <a:gd name="connsiteX4" fmla="*/ 1851378 w 1851378"/>
              <a:gd name="connsiteY4" fmla="*/ 2065867 h 207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378" h="2077156">
                <a:moveTo>
                  <a:pt x="0" y="451556"/>
                </a:moveTo>
                <a:lnTo>
                  <a:pt x="0" y="11289"/>
                </a:lnTo>
                <a:lnTo>
                  <a:pt x="846667" y="0"/>
                </a:lnTo>
                <a:lnTo>
                  <a:pt x="846667" y="2077156"/>
                </a:lnTo>
                <a:lnTo>
                  <a:pt x="1851378" y="2065867"/>
                </a:lnTo>
              </a:path>
            </a:pathLst>
          </a:custGeom>
          <a:noFill/>
          <a:ln w="28575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82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在计算机和数字逻辑系统中，计数器是最基本、最常用的部件之一。它不仅可以记录输入的脉冲个数，还可以实现分频、定时、产生节拍脉冲和脉冲序列等。</a:t>
            </a:r>
          </a:p>
          <a:p>
            <a:r>
              <a:rPr lang="zh-CN" altLang="en-US" dirty="0"/>
              <a:t>同步计数器、异步</a:t>
            </a:r>
            <a:r>
              <a:rPr lang="zh-CN" altLang="en-US" dirty="0" smtClean="0"/>
              <a:t>计数器；</a:t>
            </a:r>
            <a:endParaRPr lang="zh-CN" altLang="en-US" dirty="0"/>
          </a:p>
          <a:p>
            <a:r>
              <a:rPr lang="zh-CN" altLang="en-US" dirty="0" smtClean="0"/>
              <a:t>加法</a:t>
            </a:r>
            <a:r>
              <a:rPr lang="zh-CN" altLang="en-US" dirty="0"/>
              <a:t>计数器、减法计数器和</a:t>
            </a:r>
            <a:r>
              <a:rPr lang="zh-CN" altLang="en-US" dirty="0" smtClean="0"/>
              <a:t>可逆计数器；</a:t>
            </a:r>
            <a:endParaRPr lang="en-US" altLang="zh-CN" dirty="0" smtClean="0"/>
          </a:p>
          <a:p>
            <a:r>
              <a:rPr lang="zh-CN" altLang="en-US" dirty="0"/>
              <a:t>二进制计数器、二</a:t>
            </a:r>
            <a:r>
              <a:rPr lang="en-US" altLang="zh-CN" dirty="0"/>
              <a:t>-</a:t>
            </a:r>
            <a:r>
              <a:rPr lang="zh-CN" altLang="en-US" dirty="0"/>
              <a:t>十进制计数器</a:t>
            </a:r>
            <a:r>
              <a:rPr lang="zh-CN" altLang="en-US" dirty="0" smtClean="0"/>
              <a:t>和循环码</a:t>
            </a:r>
            <a:r>
              <a:rPr lang="zh-CN" altLang="en-US" dirty="0"/>
              <a:t>计数器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计数器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57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异步二进制加法计数器</a:t>
            </a:r>
            <a:endParaRPr lang="zh-CN" altLang="en-US" dirty="0"/>
          </a:p>
        </p:txBody>
      </p:sp>
      <p:grpSp>
        <p:nvGrpSpPr>
          <p:cNvPr id="4" name="Group 201"/>
          <p:cNvGrpSpPr>
            <a:grpSpLocks/>
          </p:cNvGrpSpPr>
          <p:nvPr/>
        </p:nvGrpSpPr>
        <p:grpSpPr bwMode="auto">
          <a:xfrm>
            <a:off x="1606550" y="1601788"/>
            <a:ext cx="5202238" cy="1524000"/>
            <a:chOff x="875" y="1008"/>
            <a:chExt cx="3277" cy="960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2014" y="1008"/>
              <a:ext cx="354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461" y="1127"/>
              <a:ext cx="41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0</a:t>
              </a: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910" y="1017"/>
              <a:ext cx="41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875" y="1507"/>
              <a:ext cx="36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CP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232" y="1135"/>
              <a:ext cx="48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2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787" y="1035"/>
              <a:ext cx="36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346" y="1132"/>
              <a:ext cx="39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1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260" y="1365"/>
              <a:ext cx="384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41" y="1715"/>
              <a:ext cx="39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2912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3269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3260" y="1633"/>
              <a:ext cx="72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3644" y="1488"/>
              <a:ext cx="1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3779" y="1146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227" y="1361"/>
              <a:ext cx="36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314" y="1509"/>
              <a:ext cx="35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V="1">
              <a:off x="3681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3763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3142" y="1968"/>
              <a:ext cx="6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3142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142" y="1479"/>
              <a:ext cx="11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3212" y="1615"/>
              <a:ext cx="39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392" y="1365"/>
              <a:ext cx="384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2774" y="1715"/>
              <a:ext cx="38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 flipH="1">
              <a:off x="2044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2401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 flipV="1">
              <a:off x="2392" y="1633"/>
              <a:ext cx="73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2776" y="1488"/>
              <a:ext cx="1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2912" y="1146"/>
              <a:ext cx="0" cy="4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2348" y="1362"/>
              <a:ext cx="36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2447" y="1510"/>
              <a:ext cx="40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2904" y="1477"/>
              <a:ext cx="27" cy="2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 flipV="1">
              <a:off x="2813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2895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2275" y="1968"/>
              <a:ext cx="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2275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2275" y="1479"/>
              <a:ext cx="1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44"/>
            <p:cNvSpPr>
              <a:spLocks noChangeArrowheads="1"/>
            </p:cNvSpPr>
            <p:nvPr/>
          </p:nvSpPr>
          <p:spPr bwMode="auto">
            <a:xfrm>
              <a:off x="2345" y="1615"/>
              <a:ext cx="38" cy="3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2913" y="1633"/>
              <a:ext cx="2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1507" y="1365"/>
              <a:ext cx="383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Oval 47"/>
            <p:cNvSpPr>
              <a:spLocks noChangeArrowheads="1"/>
            </p:cNvSpPr>
            <p:nvPr/>
          </p:nvSpPr>
          <p:spPr bwMode="auto">
            <a:xfrm>
              <a:off x="1889" y="1715"/>
              <a:ext cx="38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 flipH="1">
              <a:off x="1159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1516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 flipV="1">
              <a:off x="1507" y="1633"/>
              <a:ext cx="73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>
              <a:off x="1890" y="1488"/>
              <a:ext cx="1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V="1">
              <a:off x="2027" y="1146"/>
              <a:ext cx="0" cy="4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53"/>
            <p:cNvSpPr txBox="1">
              <a:spLocks noChangeArrowheads="1"/>
            </p:cNvSpPr>
            <p:nvPr/>
          </p:nvSpPr>
          <p:spPr bwMode="auto">
            <a:xfrm>
              <a:off x="1475" y="1362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52" name="Text Box 54"/>
            <p:cNvSpPr txBox="1">
              <a:spLocks noChangeArrowheads="1"/>
            </p:cNvSpPr>
            <p:nvPr/>
          </p:nvSpPr>
          <p:spPr bwMode="auto">
            <a:xfrm>
              <a:off x="1562" y="1522"/>
              <a:ext cx="3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53" name="Oval 55"/>
            <p:cNvSpPr>
              <a:spLocks noChangeArrowheads="1"/>
            </p:cNvSpPr>
            <p:nvPr/>
          </p:nvSpPr>
          <p:spPr bwMode="auto">
            <a:xfrm>
              <a:off x="2019" y="1477"/>
              <a:ext cx="27" cy="2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 flipV="1">
              <a:off x="1928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2010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1390" y="1968"/>
              <a:ext cx="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59"/>
            <p:cNvSpPr>
              <a:spLocks noChangeShapeType="1"/>
            </p:cNvSpPr>
            <p:nvPr/>
          </p:nvSpPr>
          <p:spPr bwMode="auto">
            <a:xfrm flipV="1">
              <a:off x="1390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1390" y="1479"/>
              <a:ext cx="1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Oval 61"/>
            <p:cNvSpPr>
              <a:spLocks noChangeArrowheads="1"/>
            </p:cNvSpPr>
            <p:nvPr/>
          </p:nvSpPr>
          <p:spPr bwMode="auto">
            <a:xfrm>
              <a:off x="1460" y="1615"/>
              <a:ext cx="38" cy="3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2"/>
            <p:cNvSpPr>
              <a:spLocks noChangeShapeType="1"/>
            </p:cNvSpPr>
            <p:nvPr/>
          </p:nvSpPr>
          <p:spPr bwMode="auto">
            <a:xfrm>
              <a:off x="2028" y="1633"/>
              <a:ext cx="2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" name="Text Box 95"/>
          <p:cNvSpPr txBox="1">
            <a:spLocks noChangeArrowheads="1"/>
          </p:cNvSpPr>
          <p:nvPr/>
        </p:nvSpPr>
        <p:spPr bwMode="auto">
          <a:xfrm>
            <a:off x="1238250" y="3384550"/>
            <a:ext cx="5762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dirty="0"/>
              <a:t>CP</a:t>
            </a:r>
          </a:p>
        </p:txBody>
      </p:sp>
      <p:sp>
        <p:nvSpPr>
          <p:cNvPr id="62" name="Text Box 96"/>
          <p:cNvSpPr txBox="1">
            <a:spLocks noChangeArrowheads="1"/>
          </p:cNvSpPr>
          <p:nvPr/>
        </p:nvSpPr>
        <p:spPr bwMode="auto">
          <a:xfrm>
            <a:off x="1270000" y="4373563"/>
            <a:ext cx="53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1</a:t>
            </a:r>
          </a:p>
        </p:txBody>
      </p:sp>
      <p:sp>
        <p:nvSpPr>
          <p:cNvPr id="63" name="Text Box 97"/>
          <p:cNvSpPr txBox="1">
            <a:spLocks noChangeArrowheads="1"/>
          </p:cNvSpPr>
          <p:nvPr/>
        </p:nvSpPr>
        <p:spPr bwMode="auto">
          <a:xfrm>
            <a:off x="1276350" y="3859213"/>
            <a:ext cx="57626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0</a:t>
            </a:r>
          </a:p>
        </p:txBody>
      </p:sp>
      <p:sp>
        <p:nvSpPr>
          <p:cNvPr id="64" name="Text Box 98"/>
          <p:cNvSpPr txBox="1">
            <a:spLocks noChangeArrowheads="1"/>
          </p:cNvSpPr>
          <p:nvPr/>
        </p:nvSpPr>
        <p:spPr bwMode="auto">
          <a:xfrm>
            <a:off x="1274763" y="4868863"/>
            <a:ext cx="59372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2</a:t>
            </a:r>
          </a:p>
        </p:txBody>
      </p:sp>
      <p:grpSp>
        <p:nvGrpSpPr>
          <p:cNvPr id="65" name="Group 161"/>
          <p:cNvGrpSpPr>
            <a:grpSpLocks/>
          </p:cNvGrpSpPr>
          <p:nvPr/>
        </p:nvGrpSpPr>
        <p:grpSpPr bwMode="auto">
          <a:xfrm>
            <a:off x="2090738" y="3900488"/>
            <a:ext cx="5395912" cy="354012"/>
            <a:chOff x="1317" y="2457"/>
            <a:chExt cx="3399" cy="223"/>
          </a:xfrm>
        </p:grpSpPr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317" y="2668"/>
              <a:ext cx="41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1733" y="2467"/>
              <a:ext cx="0" cy="1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1733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2136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2138" y="2680"/>
              <a:ext cx="40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V="1">
              <a:off x="2538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2538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 flipV="1">
              <a:off x="2941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2942" y="2680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 flipV="1">
              <a:off x="3343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3343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75"/>
            <p:cNvSpPr>
              <a:spLocks noChangeShapeType="1"/>
            </p:cNvSpPr>
            <p:nvPr/>
          </p:nvSpPr>
          <p:spPr bwMode="auto">
            <a:xfrm flipV="1">
              <a:off x="3735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>
              <a:off x="3758" y="2680"/>
              <a:ext cx="3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flipV="1">
              <a:off x="4126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>
              <a:off x="4126" y="2457"/>
              <a:ext cx="40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 flipV="1">
              <a:off x="4517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4530" y="2680"/>
              <a:ext cx="18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" name="Group 162"/>
          <p:cNvGrpSpPr>
            <a:grpSpLocks/>
          </p:cNvGrpSpPr>
          <p:nvPr/>
        </p:nvGrpSpPr>
        <p:grpSpPr bwMode="auto">
          <a:xfrm>
            <a:off x="2073275" y="4378325"/>
            <a:ext cx="5411788" cy="390525"/>
            <a:chOff x="1306" y="2758"/>
            <a:chExt cx="3409" cy="246"/>
          </a:xfrm>
        </p:grpSpPr>
        <p:sp>
          <p:nvSpPr>
            <p:cNvPr id="84" name="Line 81"/>
            <p:cNvSpPr>
              <a:spLocks noChangeShapeType="1"/>
            </p:cNvSpPr>
            <p:nvPr/>
          </p:nvSpPr>
          <p:spPr bwMode="auto">
            <a:xfrm>
              <a:off x="1306" y="2983"/>
              <a:ext cx="83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82"/>
            <p:cNvSpPr>
              <a:spLocks noChangeShapeType="1"/>
            </p:cNvSpPr>
            <p:nvPr/>
          </p:nvSpPr>
          <p:spPr bwMode="auto">
            <a:xfrm flipV="1">
              <a:off x="2136" y="2782"/>
              <a:ext cx="0" cy="21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83"/>
            <p:cNvSpPr>
              <a:spLocks noChangeShapeType="1"/>
            </p:cNvSpPr>
            <p:nvPr/>
          </p:nvSpPr>
          <p:spPr bwMode="auto">
            <a:xfrm flipV="1">
              <a:off x="2941" y="2782"/>
              <a:ext cx="0" cy="22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2136" y="2772"/>
              <a:ext cx="80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85"/>
            <p:cNvSpPr>
              <a:spLocks noChangeShapeType="1"/>
            </p:cNvSpPr>
            <p:nvPr/>
          </p:nvSpPr>
          <p:spPr bwMode="auto">
            <a:xfrm>
              <a:off x="2941" y="2995"/>
              <a:ext cx="80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86"/>
            <p:cNvSpPr>
              <a:spLocks noChangeShapeType="1"/>
            </p:cNvSpPr>
            <p:nvPr/>
          </p:nvSpPr>
          <p:spPr bwMode="auto">
            <a:xfrm flipV="1">
              <a:off x="3735" y="2770"/>
              <a:ext cx="0" cy="23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87"/>
            <p:cNvSpPr>
              <a:spLocks noChangeShapeType="1"/>
            </p:cNvSpPr>
            <p:nvPr/>
          </p:nvSpPr>
          <p:spPr bwMode="auto">
            <a:xfrm flipV="1">
              <a:off x="4517" y="2758"/>
              <a:ext cx="0" cy="22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3735" y="2772"/>
              <a:ext cx="79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>
              <a:off x="4528" y="2983"/>
              <a:ext cx="18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" name="Group 163"/>
          <p:cNvGrpSpPr>
            <a:grpSpLocks/>
          </p:cNvGrpSpPr>
          <p:nvPr/>
        </p:nvGrpSpPr>
        <p:grpSpPr bwMode="auto">
          <a:xfrm>
            <a:off x="2068513" y="4883150"/>
            <a:ext cx="5414962" cy="334963"/>
            <a:chOff x="1303" y="3076"/>
            <a:chExt cx="3411" cy="211"/>
          </a:xfrm>
        </p:grpSpPr>
        <p:sp>
          <p:nvSpPr>
            <p:cNvPr id="94" name="Line 90"/>
            <p:cNvSpPr>
              <a:spLocks noChangeShapeType="1"/>
            </p:cNvSpPr>
            <p:nvPr/>
          </p:nvSpPr>
          <p:spPr bwMode="auto">
            <a:xfrm>
              <a:off x="4527" y="3287"/>
              <a:ext cx="187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>
              <a:off x="1303" y="3287"/>
              <a:ext cx="1649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 flipV="1">
              <a:off x="2941" y="3085"/>
              <a:ext cx="0" cy="19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 flipV="1">
              <a:off x="4516" y="3085"/>
              <a:ext cx="0" cy="19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>
              <a:off x="2941" y="3076"/>
              <a:ext cx="1575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" name="Group 155"/>
          <p:cNvGrpSpPr>
            <a:grpSpLocks/>
          </p:cNvGrpSpPr>
          <p:nvPr/>
        </p:nvGrpSpPr>
        <p:grpSpPr bwMode="auto">
          <a:xfrm>
            <a:off x="2755900" y="3638550"/>
            <a:ext cx="4416425" cy="1828800"/>
            <a:chOff x="1376" y="2280"/>
            <a:chExt cx="2782" cy="1488"/>
          </a:xfrm>
        </p:grpSpPr>
        <p:sp>
          <p:nvSpPr>
            <p:cNvPr id="100" name="Line 99"/>
            <p:cNvSpPr>
              <a:spLocks noChangeShapeType="1"/>
            </p:cNvSpPr>
            <p:nvPr/>
          </p:nvSpPr>
          <p:spPr bwMode="auto">
            <a:xfrm>
              <a:off x="1376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>
              <a:off x="1778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2180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>
              <a:off x="2582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2985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3376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3767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4158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8" name="Group 159"/>
          <p:cNvGrpSpPr>
            <a:grpSpLocks/>
          </p:cNvGrpSpPr>
          <p:nvPr/>
        </p:nvGrpSpPr>
        <p:grpSpPr bwMode="auto">
          <a:xfrm>
            <a:off x="2116138" y="3387725"/>
            <a:ext cx="5372100" cy="361950"/>
            <a:chOff x="1333" y="2134"/>
            <a:chExt cx="3384" cy="228"/>
          </a:xfrm>
        </p:grpSpPr>
        <p:sp>
          <p:nvSpPr>
            <p:cNvPr id="109" name="Line 107"/>
            <p:cNvSpPr>
              <a:spLocks noChangeShapeType="1"/>
            </p:cNvSpPr>
            <p:nvPr/>
          </p:nvSpPr>
          <p:spPr bwMode="auto">
            <a:xfrm>
              <a:off x="1721" y="2151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>
              <a:off x="1532" y="2142"/>
              <a:ext cx="189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09"/>
            <p:cNvSpPr>
              <a:spLocks noChangeShapeType="1"/>
            </p:cNvSpPr>
            <p:nvPr/>
          </p:nvSpPr>
          <p:spPr bwMode="auto">
            <a:xfrm>
              <a:off x="4516" y="2353"/>
              <a:ext cx="20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10"/>
            <p:cNvSpPr>
              <a:spLocks noChangeShapeType="1"/>
            </p:cNvSpPr>
            <p:nvPr/>
          </p:nvSpPr>
          <p:spPr bwMode="auto">
            <a:xfrm flipV="1">
              <a:off x="1537" y="2134"/>
              <a:ext cx="0" cy="19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11"/>
            <p:cNvSpPr>
              <a:spLocks noChangeShapeType="1"/>
            </p:cNvSpPr>
            <p:nvPr/>
          </p:nvSpPr>
          <p:spPr bwMode="auto">
            <a:xfrm>
              <a:off x="1333" y="2340"/>
              <a:ext cx="20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1721" y="2353"/>
              <a:ext cx="2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>
              <a:off x="2124" y="2145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 flipV="1">
              <a:off x="1934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116"/>
            <p:cNvSpPr>
              <a:spLocks noChangeShapeType="1"/>
            </p:cNvSpPr>
            <p:nvPr/>
          </p:nvSpPr>
          <p:spPr bwMode="auto">
            <a:xfrm>
              <a:off x="1934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18"/>
            <p:cNvSpPr>
              <a:spLocks noChangeShapeType="1"/>
            </p:cNvSpPr>
            <p:nvPr/>
          </p:nvSpPr>
          <p:spPr bwMode="auto">
            <a:xfrm>
              <a:off x="2124" y="2353"/>
              <a:ext cx="21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119"/>
            <p:cNvSpPr>
              <a:spLocks noChangeShapeType="1"/>
            </p:cNvSpPr>
            <p:nvPr/>
          </p:nvSpPr>
          <p:spPr bwMode="auto">
            <a:xfrm>
              <a:off x="2526" y="2145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120"/>
            <p:cNvSpPr>
              <a:spLocks noChangeShapeType="1"/>
            </p:cNvSpPr>
            <p:nvPr/>
          </p:nvSpPr>
          <p:spPr bwMode="auto">
            <a:xfrm flipV="1">
              <a:off x="2336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121"/>
            <p:cNvSpPr>
              <a:spLocks noChangeShapeType="1"/>
            </p:cNvSpPr>
            <p:nvPr/>
          </p:nvSpPr>
          <p:spPr bwMode="auto">
            <a:xfrm>
              <a:off x="2336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123"/>
            <p:cNvSpPr>
              <a:spLocks noChangeShapeType="1"/>
            </p:cNvSpPr>
            <p:nvPr/>
          </p:nvSpPr>
          <p:spPr bwMode="auto">
            <a:xfrm>
              <a:off x="2538" y="2353"/>
              <a:ext cx="20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24"/>
            <p:cNvSpPr>
              <a:spLocks noChangeShapeType="1"/>
            </p:cNvSpPr>
            <p:nvPr/>
          </p:nvSpPr>
          <p:spPr bwMode="auto">
            <a:xfrm>
              <a:off x="2929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125"/>
            <p:cNvSpPr>
              <a:spLocks noChangeShapeType="1"/>
            </p:cNvSpPr>
            <p:nvPr/>
          </p:nvSpPr>
          <p:spPr bwMode="auto">
            <a:xfrm flipV="1">
              <a:off x="2739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126"/>
            <p:cNvSpPr>
              <a:spLocks noChangeShapeType="1"/>
            </p:cNvSpPr>
            <p:nvPr/>
          </p:nvSpPr>
          <p:spPr bwMode="auto">
            <a:xfrm>
              <a:off x="2739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28"/>
            <p:cNvSpPr>
              <a:spLocks noChangeShapeType="1"/>
            </p:cNvSpPr>
            <p:nvPr/>
          </p:nvSpPr>
          <p:spPr bwMode="auto">
            <a:xfrm flipV="1">
              <a:off x="2933" y="2350"/>
              <a:ext cx="203" cy="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129"/>
            <p:cNvSpPr>
              <a:spLocks noChangeShapeType="1"/>
            </p:cNvSpPr>
            <p:nvPr/>
          </p:nvSpPr>
          <p:spPr bwMode="auto">
            <a:xfrm>
              <a:off x="3331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30"/>
            <p:cNvSpPr>
              <a:spLocks noChangeShapeType="1"/>
            </p:cNvSpPr>
            <p:nvPr/>
          </p:nvSpPr>
          <p:spPr bwMode="auto">
            <a:xfrm flipV="1">
              <a:off x="3141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131"/>
            <p:cNvSpPr>
              <a:spLocks noChangeShapeType="1"/>
            </p:cNvSpPr>
            <p:nvPr/>
          </p:nvSpPr>
          <p:spPr bwMode="auto">
            <a:xfrm>
              <a:off x="3141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133"/>
            <p:cNvSpPr>
              <a:spLocks noChangeShapeType="1"/>
            </p:cNvSpPr>
            <p:nvPr/>
          </p:nvSpPr>
          <p:spPr bwMode="auto">
            <a:xfrm>
              <a:off x="3343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134"/>
            <p:cNvSpPr>
              <a:spLocks noChangeShapeType="1"/>
            </p:cNvSpPr>
            <p:nvPr/>
          </p:nvSpPr>
          <p:spPr bwMode="auto">
            <a:xfrm>
              <a:off x="3723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135"/>
            <p:cNvSpPr>
              <a:spLocks noChangeShapeType="1"/>
            </p:cNvSpPr>
            <p:nvPr/>
          </p:nvSpPr>
          <p:spPr bwMode="auto">
            <a:xfrm flipV="1">
              <a:off x="3533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36"/>
            <p:cNvSpPr>
              <a:spLocks noChangeShapeType="1"/>
            </p:cNvSpPr>
            <p:nvPr/>
          </p:nvSpPr>
          <p:spPr bwMode="auto">
            <a:xfrm>
              <a:off x="3533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138"/>
            <p:cNvSpPr>
              <a:spLocks noChangeShapeType="1"/>
            </p:cNvSpPr>
            <p:nvPr/>
          </p:nvSpPr>
          <p:spPr bwMode="auto">
            <a:xfrm>
              <a:off x="3734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139"/>
            <p:cNvSpPr>
              <a:spLocks noChangeShapeType="1"/>
            </p:cNvSpPr>
            <p:nvPr/>
          </p:nvSpPr>
          <p:spPr bwMode="auto">
            <a:xfrm>
              <a:off x="4114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140"/>
            <p:cNvSpPr>
              <a:spLocks noChangeShapeType="1"/>
            </p:cNvSpPr>
            <p:nvPr/>
          </p:nvSpPr>
          <p:spPr bwMode="auto">
            <a:xfrm flipV="1">
              <a:off x="3924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141"/>
            <p:cNvSpPr>
              <a:spLocks noChangeShapeType="1"/>
            </p:cNvSpPr>
            <p:nvPr/>
          </p:nvSpPr>
          <p:spPr bwMode="auto">
            <a:xfrm>
              <a:off x="3924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143"/>
            <p:cNvSpPr>
              <a:spLocks noChangeShapeType="1"/>
            </p:cNvSpPr>
            <p:nvPr/>
          </p:nvSpPr>
          <p:spPr bwMode="auto">
            <a:xfrm>
              <a:off x="4125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44"/>
            <p:cNvSpPr>
              <a:spLocks noChangeShapeType="1"/>
            </p:cNvSpPr>
            <p:nvPr/>
          </p:nvSpPr>
          <p:spPr bwMode="auto">
            <a:xfrm>
              <a:off x="4505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145"/>
            <p:cNvSpPr>
              <a:spLocks noChangeShapeType="1"/>
            </p:cNvSpPr>
            <p:nvPr/>
          </p:nvSpPr>
          <p:spPr bwMode="auto">
            <a:xfrm flipV="1">
              <a:off x="4315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146"/>
            <p:cNvSpPr>
              <a:spLocks noChangeShapeType="1"/>
            </p:cNvSpPr>
            <p:nvPr/>
          </p:nvSpPr>
          <p:spPr bwMode="auto">
            <a:xfrm>
              <a:off x="4315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2" name="Group 168"/>
          <p:cNvGrpSpPr>
            <a:grpSpLocks/>
          </p:cNvGrpSpPr>
          <p:nvPr/>
        </p:nvGrpSpPr>
        <p:grpSpPr bwMode="auto">
          <a:xfrm>
            <a:off x="2301875" y="3852863"/>
            <a:ext cx="346075" cy="1443037"/>
            <a:chOff x="1450" y="2427"/>
            <a:chExt cx="218" cy="909"/>
          </a:xfrm>
        </p:grpSpPr>
        <p:sp>
          <p:nvSpPr>
            <p:cNvPr id="143" name="Text Box 165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4" name="Text Box 166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5" name="Text Box 167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46" name="Group 169"/>
          <p:cNvGrpSpPr>
            <a:grpSpLocks/>
          </p:cNvGrpSpPr>
          <p:nvPr/>
        </p:nvGrpSpPr>
        <p:grpSpPr bwMode="auto">
          <a:xfrm>
            <a:off x="2911475" y="3871913"/>
            <a:ext cx="346075" cy="1443037"/>
            <a:chOff x="1450" y="2427"/>
            <a:chExt cx="218" cy="909"/>
          </a:xfrm>
        </p:grpSpPr>
        <p:sp>
          <p:nvSpPr>
            <p:cNvPr id="147" name="Text Box 170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8" name="Text Box 171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" name="Text Box 172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0" name="Group 173"/>
          <p:cNvGrpSpPr>
            <a:grpSpLocks/>
          </p:cNvGrpSpPr>
          <p:nvPr/>
        </p:nvGrpSpPr>
        <p:grpSpPr bwMode="auto">
          <a:xfrm>
            <a:off x="3578225" y="3852863"/>
            <a:ext cx="346075" cy="1443037"/>
            <a:chOff x="1450" y="2427"/>
            <a:chExt cx="218" cy="909"/>
          </a:xfrm>
        </p:grpSpPr>
        <p:sp>
          <p:nvSpPr>
            <p:cNvPr id="151" name="Text Box 174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2" name="Text Box 175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3" name="Text Box 176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4" name="Group 177"/>
          <p:cNvGrpSpPr>
            <a:grpSpLocks/>
          </p:cNvGrpSpPr>
          <p:nvPr/>
        </p:nvGrpSpPr>
        <p:grpSpPr bwMode="auto">
          <a:xfrm>
            <a:off x="4187825" y="3871913"/>
            <a:ext cx="346075" cy="1443037"/>
            <a:chOff x="1450" y="2427"/>
            <a:chExt cx="218" cy="909"/>
          </a:xfrm>
        </p:grpSpPr>
        <p:sp>
          <p:nvSpPr>
            <p:cNvPr id="155" name="Text Box 178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6" name="Text Box 179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7" name="Text Box 180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8" name="Group 181"/>
          <p:cNvGrpSpPr>
            <a:grpSpLocks/>
          </p:cNvGrpSpPr>
          <p:nvPr/>
        </p:nvGrpSpPr>
        <p:grpSpPr bwMode="auto">
          <a:xfrm>
            <a:off x="4835525" y="3871913"/>
            <a:ext cx="346075" cy="1443037"/>
            <a:chOff x="1450" y="2427"/>
            <a:chExt cx="218" cy="909"/>
          </a:xfrm>
        </p:grpSpPr>
        <p:sp>
          <p:nvSpPr>
            <p:cNvPr id="159" name="Text Box 182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0" name="Text Box 183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1" name="Text Box 184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62" name="Group 185"/>
          <p:cNvGrpSpPr>
            <a:grpSpLocks/>
          </p:cNvGrpSpPr>
          <p:nvPr/>
        </p:nvGrpSpPr>
        <p:grpSpPr bwMode="auto">
          <a:xfrm>
            <a:off x="5464175" y="3871913"/>
            <a:ext cx="346075" cy="1443037"/>
            <a:chOff x="1450" y="2427"/>
            <a:chExt cx="218" cy="909"/>
          </a:xfrm>
        </p:grpSpPr>
        <p:sp>
          <p:nvSpPr>
            <p:cNvPr id="163" name="Text Box 186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Text Box 187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5" name="Text Box 188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66" name="Group 189"/>
          <p:cNvGrpSpPr>
            <a:grpSpLocks/>
          </p:cNvGrpSpPr>
          <p:nvPr/>
        </p:nvGrpSpPr>
        <p:grpSpPr bwMode="auto">
          <a:xfrm>
            <a:off x="6092825" y="3871913"/>
            <a:ext cx="346075" cy="1443037"/>
            <a:chOff x="1450" y="2427"/>
            <a:chExt cx="218" cy="909"/>
          </a:xfrm>
        </p:grpSpPr>
        <p:sp>
          <p:nvSpPr>
            <p:cNvPr id="167" name="Text Box 190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8" name="Text Box 191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9" name="Text Box 192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70" name="Group 193"/>
          <p:cNvGrpSpPr>
            <a:grpSpLocks/>
          </p:cNvGrpSpPr>
          <p:nvPr/>
        </p:nvGrpSpPr>
        <p:grpSpPr bwMode="auto">
          <a:xfrm>
            <a:off x="6702425" y="3871913"/>
            <a:ext cx="346075" cy="1443037"/>
            <a:chOff x="1450" y="2427"/>
            <a:chExt cx="218" cy="909"/>
          </a:xfrm>
        </p:grpSpPr>
        <p:sp>
          <p:nvSpPr>
            <p:cNvPr id="171" name="Text Box 194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2" name="Text Box 195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3" name="Text Box 196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74" name="Group 197"/>
          <p:cNvGrpSpPr>
            <a:grpSpLocks/>
          </p:cNvGrpSpPr>
          <p:nvPr/>
        </p:nvGrpSpPr>
        <p:grpSpPr bwMode="auto">
          <a:xfrm>
            <a:off x="7235825" y="3871913"/>
            <a:ext cx="346075" cy="1443037"/>
            <a:chOff x="1450" y="2427"/>
            <a:chExt cx="218" cy="909"/>
          </a:xfrm>
        </p:grpSpPr>
        <p:sp>
          <p:nvSpPr>
            <p:cNvPr id="175" name="Text Box 198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76" name="Text Box 199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77" name="Text Box 200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7617751" y="3899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二分频</a:t>
            </a:r>
            <a:endParaRPr lang="zh-CN" alt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7639573" y="443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四分频</a:t>
            </a:r>
            <a:endParaRPr lang="zh-CN" alt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7668344" y="4922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八分频</a:t>
            </a:r>
            <a:endParaRPr lang="zh-CN" alt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3401307" y="594928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：脉冲个数</a:t>
            </a:r>
            <a:endParaRPr lang="zh-CN" altLang="en-US" dirty="0"/>
          </a:p>
        </p:txBody>
      </p:sp>
      <p:graphicFrame>
        <p:nvGraphicFramePr>
          <p:cNvPr id="183" name="对象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822193"/>
              </p:ext>
            </p:extLst>
          </p:nvPr>
        </p:nvGraphicFramePr>
        <p:xfrm>
          <a:off x="6750655" y="2282566"/>
          <a:ext cx="1381054" cy="4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公式" r:id="rId4" imgW="711000" imgH="241200" progId="Equation.3">
                  <p:embed/>
                </p:oleObj>
              </mc:Choice>
              <mc:Fallback>
                <p:oleObj name="公式" r:id="rId4" imgW="7110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0655" y="2282566"/>
                        <a:ext cx="1381054" cy="468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9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utoUpdateAnimBg="0"/>
      <p:bldP spid="62" grpId="0" autoUpdateAnimBg="0"/>
      <p:bldP spid="63" grpId="0" autoUpdateAnimBg="0"/>
      <p:bldP spid="64" grpId="0" autoUpdateAnimBg="0"/>
      <p:bldP spid="178" grpId="0"/>
      <p:bldP spid="179" grpId="0"/>
      <p:bldP spid="180" grpId="0"/>
      <p:bldP spid="18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异步二进制减法计数器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045951"/>
              </p:ext>
            </p:extLst>
          </p:nvPr>
        </p:nvGraphicFramePr>
        <p:xfrm>
          <a:off x="1607945" y="1052735"/>
          <a:ext cx="7354267" cy="2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6" name="Visio" r:id="rId4" imgW="5606820" imgH="2762340" progId="Visio.Drawing.11">
                  <p:embed/>
                </p:oleObj>
              </mc:Choice>
              <mc:Fallback>
                <p:oleObj name="Visio" r:id="rId4" imgW="5606820" imgH="27623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7945" y="1052735"/>
                        <a:ext cx="7354267" cy="2894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600" y="328498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CP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907704" y="3140968"/>
            <a:ext cx="6696744" cy="447198"/>
            <a:chOff x="1907704" y="2852936"/>
            <a:chExt cx="6696744" cy="447198"/>
          </a:xfrm>
        </p:grpSpPr>
        <p:grpSp>
          <p:nvGrpSpPr>
            <p:cNvPr id="18" name="组合 17"/>
            <p:cNvGrpSpPr/>
            <p:nvPr/>
          </p:nvGrpSpPr>
          <p:grpSpPr>
            <a:xfrm>
              <a:off x="1907704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3491880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5076056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6668238" y="2868086"/>
              <a:ext cx="1584176" cy="432048"/>
              <a:chOff x="1907704" y="2852936"/>
              <a:chExt cx="1584176" cy="432048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/>
            <p:cNvCxnSpPr/>
            <p:nvPr/>
          </p:nvCxnSpPr>
          <p:spPr>
            <a:xfrm>
              <a:off x="8252414" y="3300134"/>
              <a:ext cx="35203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2339752" y="3540702"/>
            <a:ext cx="5540908" cy="2624602"/>
            <a:chOff x="2339752" y="3540702"/>
            <a:chExt cx="5540908" cy="2624602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339752" y="358816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131840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923928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711411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512048" y="358816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300192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7100286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7880660" y="3540702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971600" y="407707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0</a:t>
            </a:r>
            <a:endParaRPr lang="zh-CN" altLang="en-US" dirty="0"/>
          </a:p>
        </p:txBody>
      </p:sp>
      <p:grpSp>
        <p:nvGrpSpPr>
          <p:cNvPr id="114" name="组合 113"/>
          <p:cNvGrpSpPr/>
          <p:nvPr/>
        </p:nvGrpSpPr>
        <p:grpSpPr>
          <a:xfrm>
            <a:off x="1885244" y="3877899"/>
            <a:ext cx="6719204" cy="487205"/>
            <a:chOff x="1885244" y="3877899"/>
            <a:chExt cx="6719204" cy="487205"/>
          </a:xfrm>
        </p:grpSpPr>
        <p:sp>
          <p:nvSpPr>
            <p:cNvPr id="60" name="任意多边形 59"/>
            <p:cNvSpPr/>
            <p:nvPr/>
          </p:nvSpPr>
          <p:spPr>
            <a:xfrm>
              <a:off x="1885244" y="3877899"/>
              <a:ext cx="1253067" cy="451555"/>
            </a:xfrm>
            <a:custGeom>
              <a:avLst/>
              <a:gdLst>
                <a:gd name="connsiteX0" fmla="*/ 0 w 1253067"/>
                <a:gd name="connsiteY0" fmla="*/ 440266 h 451555"/>
                <a:gd name="connsiteX1" fmla="*/ 451556 w 1253067"/>
                <a:gd name="connsiteY1" fmla="*/ 440266 h 451555"/>
                <a:gd name="connsiteX2" fmla="*/ 451556 w 1253067"/>
                <a:gd name="connsiteY2" fmla="*/ 0 h 451555"/>
                <a:gd name="connsiteX3" fmla="*/ 1253067 w 1253067"/>
                <a:gd name="connsiteY3" fmla="*/ 0 h 451555"/>
                <a:gd name="connsiteX4" fmla="*/ 1253067 w 1253067"/>
                <a:gd name="connsiteY4" fmla="*/ 451555 h 451555"/>
                <a:gd name="connsiteX5" fmla="*/ 1253067 w 1253067"/>
                <a:gd name="connsiteY5" fmla="*/ 451555 h 45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3067" h="451555">
                  <a:moveTo>
                    <a:pt x="0" y="440266"/>
                  </a:moveTo>
                  <a:lnTo>
                    <a:pt x="451556" y="440266"/>
                  </a:lnTo>
                  <a:lnTo>
                    <a:pt x="451556" y="0"/>
                  </a:lnTo>
                  <a:lnTo>
                    <a:pt x="1253067" y="0"/>
                  </a:lnTo>
                  <a:lnTo>
                    <a:pt x="1253067" y="451555"/>
                  </a:lnTo>
                  <a:lnTo>
                    <a:pt x="1253067" y="451555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131840" y="3889188"/>
              <a:ext cx="1586916" cy="475916"/>
              <a:chOff x="3131840" y="3601156"/>
              <a:chExt cx="1586916" cy="47591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3131840" y="407707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任意多边形 64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718756" y="3900477"/>
              <a:ext cx="1580445" cy="462844"/>
              <a:chOff x="3138311" y="3601156"/>
              <a:chExt cx="1580445" cy="462844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38311" y="404142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任意多边形 68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311929" y="3900477"/>
              <a:ext cx="1580445" cy="462844"/>
              <a:chOff x="3138311" y="3601156"/>
              <a:chExt cx="1580445" cy="462844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3138311" y="404142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任意多边形 71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直接连接符 73"/>
            <p:cNvCxnSpPr>
              <a:stCxn id="72" idx="3"/>
            </p:cNvCxnSpPr>
            <p:nvPr/>
          </p:nvCxnSpPr>
          <p:spPr>
            <a:xfrm>
              <a:off x="7892374" y="4363321"/>
              <a:ext cx="71207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982820" y="482927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endParaRPr lang="zh-CN" altLang="en-US" dirty="0"/>
          </a:p>
        </p:txBody>
      </p:sp>
      <p:sp>
        <p:nvSpPr>
          <p:cNvPr id="77" name="任意多边形 76"/>
          <p:cNvSpPr/>
          <p:nvPr/>
        </p:nvSpPr>
        <p:spPr>
          <a:xfrm>
            <a:off x="1896533" y="4566521"/>
            <a:ext cx="6750756" cy="553155"/>
          </a:xfrm>
          <a:custGeom>
            <a:avLst/>
            <a:gdLst>
              <a:gd name="connsiteX0" fmla="*/ 0 w 6750756"/>
              <a:gd name="connsiteY0" fmla="*/ 462844 h 553155"/>
              <a:gd name="connsiteX1" fmla="*/ 451556 w 6750756"/>
              <a:gd name="connsiteY1" fmla="*/ 462844 h 553155"/>
              <a:gd name="connsiteX2" fmla="*/ 451556 w 6750756"/>
              <a:gd name="connsiteY2" fmla="*/ 0 h 553155"/>
              <a:gd name="connsiteX3" fmla="*/ 2032000 w 6750756"/>
              <a:gd name="connsiteY3" fmla="*/ 0 h 553155"/>
              <a:gd name="connsiteX4" fmla="*/ 2043289 w 6750756"/>
              <a:gd name="connsiteY4" fmla="*/ 496711 h 553155"/>
              <a:gd name="connsiteX5" fmla="*/ 3623734 w 6750756"/>
              <a:gd name="connsiteY5" fmla="*/ 496711 h 553155"/>
              <a:gd name="connsiteX6" fmla="*/ 3623734 w 6750756"/>
              <a:gd name="connsiteY6" fmla="*/ 0 h 553155"/>
              <a:gd name="connsiteX7" fmla="*/ 5215467 w 6750756"/>
              <a:gd name="connsiteY7" fmla="*/ 0 h 553155"/>
              <a:gd name="connsiteX8" fmla="*/ 5215467 w 6750756"/>
              <a:gd name="connsiteY8" fmla="*/ 553155 h 553155"/>
              <a:gd name="connsiteX9" fmla="*/ 6750756 w 6750756"/>
              <a:gd name="connsiteY9" fmla="*/ 553155 h 55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50756" h="553155">
                <a:moveTo>
                  <a:pt x="0" y="462844"/>
                </a:moveTo>
                <a:lnTo>
                  <a:pt x="451556" y="462844"/>
                </a:lnTo>
                <a:lnTo>
                  <a:pt x="451556" y="0"/>
                </a:lnTo>
                <a:lnTo>
                  <a:pt x="2032000" y="0"/>
                </a:lnTo>
                <a:lnTo>
                  <a:pt x="2043289" y="496711"/>
                </a:lnTo>
                <a:lnTo>
                  <a:pt x="3623734" y="496711"/>
                </a:lnTo>
                <a:lnTo>
                  <a:pt x="3623734" y="0"/>
                </a:lnTo>
                <a:lnTo>
                  <a:pt x="5215467" y="0"/>
                </a:lnTo>
                <a:lnTo>
                  <a:pt x="5215467" y="553155"/>
                </a:lnTo>
                <a:lnTo>
                  <a:pt x="6750756" y="553155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971600" y="56612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en-US" altLang="zh-CN" baseline="-25000" dirty="0" smtClean="0"/>
              <a:t>3</a:t>
            </a:r>
            <a:endParaRPr lang="zh-CN" altLang="en-US" dirty="0"/>
          </a:p>
        </p:txBody>
      </p:sp>
      <p:sp>
        <p:nvSpPr>
          <p:cNvPr id="79" name="任意多边形 78"/>
          <p:cNvSpPr/>
          <p:nvPr/>
        </p:nvSpPr>
        <p:spPr>
          <a:xfrm>
            <a:off x="1919111" y="5413188"/>
            <a:ext cx="6683022" cy="519288"/>
          </a:xfrm>
          <a:custGeom>
            <a:avLst/>
            <a:gdLst>
              <a:gd name="connsiteX0" fmla="*/ 0 w 6683022"/>
              <a:gd name="connsiteY0" fmla="*/ 474133 h 519288"/>
              <a:gd name="connsiteX1" fmla="*/ 428978 w 6683022"/>
              <a:gd name="connsiteY1" fmla="*/ 474133 h 519288"/>
              <a:gd name="connsiteX2" fmla="*/ 428978 w 6683022"/>
              <a:gd name="connsiteY2" fmla="*/ 0 h 519288"/>
              <a:gd name="connsiteX3" fmla="*/ 3601156 w 6683022"/>
              <a:gd name="connsiteY3" fmla="*/ 0 h 519288"/>
              <a:gd name="connsiteX4" fmla="*/ 3601156 w 6683022"/>
              <a:gd name="connsiteY4" fmla="*/ 519288 h 519288"/>
              <a:gd name="connsiteX5" fmla="*/ 6683022 w 6683022"/>
              <a:gd name="connsiteY5" fmla="*/ 519288 h 519288"/>
              <a:gd name="connsiteX6" fmla="*/ 6683022 w 6683022"/>
              <a:gd name="connsiteY6" fmla="*/ 519288 h 5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3022" h="519288">
                <a:moveTo>
                  <a:pt x="0" y="474133"/>
                </a:moveTo>
                <a:lnTo>
                  <a:pt x="428978" y="474133"/>
                </a:lnTo>
                <a:lnTo>
                  <a:pt x="428978" y="0"/>
                </a:lnTo>
                <a:lnTo>
                  <a:pt x="3601156" y="0"/>
                </a:lnTo>
                <a:lnTo>
                  <a:pt x="3601156" y="519288"/>
                </a:lnTo>
                <a:lnTo>
                  <a:pt x="6683022" y="519288"/>
                </a:lnTo>
                <a:lnTo>
                  <a:pt x="6683022" y="519288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2339752" y="3993989"/>
            <a:ext cx="330540" cy="1925367"/>
            <a:chOff x="2585276" y="3705957"/>
            <a:chExt cx="330540" cy="1925367"/>
          </a:xfrm>
        </p:grpSpPr>
        <p:sp>
          <p:nvSpPr>
            <p:cNvPr id="80" name="TextBox 7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131840" y="4023913"/>
            <a:ext cx="330540" cy="1925367"/>
            <a:chOff x="2585276" y="3705957"/>
            <a:chExt cx="330540" cy="1925367"/>
          </a:xfrm>
        </p:grpSpPr>
        <p:sp>
          <p:nvSpPr>
            <p:cNvPr id="85" name="TextBox 84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95936" y="4023913"/>
            <a:ext cx="330540" cy="1925367"/>
            <a:chOff x="2585276" y="3705957"/>
            <a:chExt cx="330540" cy="1925367"/>
          </a:xfrm>
        </p:grpSpPr>
        <p:sp>
          <p:nvSpPr>
            <p:cNvPr id="90" name="TextBox 8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730766" y="4023913"/>
            <a:ext cx="330540" cy="1925367"/>
            <a:chOff x="2585276" y="3705957"/>
            <a:chExt cx="330540" cy="1925367"/>
          </a:xfrm>
        </p:grpSpPr>
        <p:sp>
          <p:nvSpPr>
            <p:cNvPr id="94" name="TextBox 93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522854" y="3993989"/>
            <a:ext cx="330540" cy="1925367"/>
            <a:chOff x="2585276" y="3705957"/>
            <a:chExt cx="330540" cy="1925367"/>
          </a:xfrm>
        </p:grpSpPr>
        <p:sp>
          <p:nvSpPr>
            <p:cNvPr id="98" name="TextBox 97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299201" y="3961593"/>
            <a:ext cx="330540" cy="1925367"/>
            <a:chOff x="2585276" y="3705957"/>
            <a:chExt cx="330540" cy="1925367"/>
          </a:xfrm>
        </p:grpSpPr>
        <p:sp>
          <p:nvSpPr>
            <p:cNvPr id="102" name="TextBox 101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166816" y="3961593"/>
            <a:ext cx="330540" cy="1925367"/>
            <a:chOff x="2585276" y="3705957"/>
            <a:chExt cx="330540" cy="1925367"/>
          </a:xfrm>
        </p:grpSpPr>
        <p:sp>
          <p:nvSpPr>
            <p:cNvPr id="106" name="TextBox 105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913322" y="3946873"/>
            <a:ext cx="330540" cy="1925367"/>
            <a:chOff x="2585276" y="3705957"/>
            <a:chExt cx="330540" cy="1925367"/>
          </a:xfrm>
        </p:grpSpPr>
        <p:sp>
          <p:nvSpPr>
            <p:cNvPr id="110" name="TextBox 10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</a:t>
              </a:r>
              <a:endParaRPr lang="zh-CN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375251" y="17376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上升沿</a:t>
            </a:r>
            <a:endParaRPr lang="en-US" altLang="zh-CN" dirty="0" smtClean="0"/>
          </a:p>
          <a:p>
            <a:r>
              <a:rPr lang="zh-CN" altLang="en-US" dirty="0"/>
              <a:t>触发</a:t>
            </a:r>
          </a:p>
        </p:txBody>
      </p:sp>
    </p:spTree>
    <p:extLst>
      <p:ext uri="{BB962C8B-B14F-4D97-AF65-F5344CB8AC3E}">
        <p14:creationId xmlns:p14="http://schemas.microsoft.com/office/powerpoint/2010/main" val="33534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8" grpId="0"/>
      <p:bldP spid="75" grpId="0"/>
      <p:bldP spid="77" grpId="0" animBg="1"/>
      <p:bldP spid="78" grpId="0"/>
      <p:bldP spid="79" grpId="0" animBg="1"/>
      <p:bldP spid="1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加法计数器：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上升</a:t>
            </a:r>
            <a:r>
              <a:rPr lang="zh-CN" altLang="en-US" sz="2800" dirty="0"/>
              <a:t>沿触发，则应用前级</a:t>
            </a:r>
            <a:r>
              <a:rPr lang="en-US" altLang="zh-CN" sz="2800" i="1" dirty="0" smtClean="0"/>
              <a:t>Q’ </a:t>
            </a:r>
            <a:r>
              <a:rPr lang="zh-CN" altLang="en-US" sz="2800" dirty="0" smtClean="0"/>
              <a:t>作为</a:t>
            </a:r>
            <a:r>
              <a:rPr lang="zh-CN" altLang="en-US" sz="2800" dirty="0"/>
              <a:t>下级的</a:t>
            </a:r>
            <a:r>
              <a:rPr lang="en-US" altLang="zh-CN" sz="2800" dirty="0" smtClean="0"/>
              <a:t>CP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下降</a:t>
            </a:r>
            <a:r>
              <a:rPr lang="zh-CN" altLang="en-US" sz="2800" dirty="0"/>
              <a:t>沿触发，则应用前级的</a:t>
            </a:r>
            <a:r>
              <a:rPr lang="en-US" altLang="zh-CN" sz="2800" i="1" smtClean="0"/>
              <a:t>Q</a:t>
            </a:r>
            <a:r>
              <a:rPr lang="zh-CN" altLang="en-US" sz="2800" smtClean="0"/>
              <a:t>为</a:t>
            </a:r>
            <a:r>
              <a:rPr lang="zh-CN" altLang="en-US" sz="2800" dirty="0" smtClean="0"/>
              <a:t>下级</a:t>
            </a:r>
            <a:r>
              <a:rPr lang="zh-CN" altLang="en-US" sz="2800" dirty="0"/>
              <a:t>的</a:t>
            </a:r>
            <a:r>
              <a:rPr lang="en-US" altLang="zh-CN" sz="2800" dirty="0"/>
              <a:t>CP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3200" dirty="0"/>
              <a:t>减法</a:t>
            </a:r>
            <a:r>
              <a:rPr lang="zh-CN" altLang="en-US" sz="3200" dirty="0" smtClean="0"/>
              <a:t>计数器：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上升</a:t>
            </a:r>
            <a:r>
              <a:rPr lang="zh-CN" altLang="en-US" sz="2800" dirty="0"/>
              <a:t>沿触发，则应用前级</a:t>
            </a:r>
            <a:r>
              <a:rPr lang="en-US" altLang="zh-CN" sz="2800" i="1" dirty="0"/>
              <a:t>Q</a:t>
            </a:r>
            <a:r>
              <a:rPr lang="zh-CN" altLang="en-US" sz="2800" dirty="0"/>
              <a:t>作为下级的</a:t>
            </a:r>
            <a:r>
              <a:rPr lang="en-US" altLang="zh-CN" sz="2800" dirty="0" smtClean="0"/>
              <a:t>CP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下降</a:t>
            </a:r>
            <a:r>
              <a:rPr lang="zh-CN" altLang="en-US" sz="2800" dirty="0"/>
              <a:t>沿触发，则应用前级的</a:t>
            </a:r>
            <a:r>
              <a:rPr lang="en-US" altLang="zh-CN" sz="2800" i="1" dirty="0" smtClean="0"/>
              <a:t>Q’ </a:t>
            </a:r>
            <a:r>
              <a:rPr lang="zh-CN" altLang="en-US" sz="2800" dirty="0" smtClean="0"/>
              <a:t>作为</a:t>
            </a:r>
            <a:r>
              <a:rPr lang="zh-CN" altLang="en-US" sz="2800" dirty="0"/>
              <a:t>下级的</a:t>
            </a:r>
            <a:r>
              <a:rPr lang="en-US" altLang="zh-CN" sz="2800" dirty="0"/>
              <a:t>CP</a:t>
            </a:r>
            <a:r>
              <a:rPr lang="zh-CN" altLang="en-US" sz="2800" dirty="0"/>
              <a:t>。</a:t>
            </a:r>
          </a:p>
          <a:p>
            <a:pPr lvl="1"/>
            <a:endParaRPr lang="zh-CN" altLang="en-US" sz="2800" dirty="0"/>
          </a:p>
          <a:p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T’</a:t>
            </a:r>
            <a:r>
              <a:rPr lang="zh-CN" altLang="en-US" dirty="0" smtClean="0"/>
              <a:t>触发器构成异步二进制计数器的要领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4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同步二进制加法计数器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899592" y="2204864"/>
            <a:ext cx="4104456" cy="2592288"/>
            <a:chOff x="899592" y="2204864"/>
            <a:chExt cx="4104456" cy="2592288"/>
          </a:xfrm>
        </p:grpSpPr>
        <p:sp>
          <p:nvSpPr>
            <p:cNvPr id="4" name="椭圆 3"/>
            <p:cNvSpPr/>
            <p:nvPr/>
          </p:nvSpPr>
          <p:spPr>
            <a:xfrm>
              <a:off x="971600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000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979712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001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131840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010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283968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011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3968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100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36115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101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979712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110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1600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111</a:t>
              </a:r>
              <a:endParaRPr lang="zh-CN" alt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691680" y="2437845"/>
              <a:ext cx="2880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705212" y="2456892"/>
              <a:ext cx="4320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843536" y="2456892"/>
              <a:ext cx="4320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644008" y="270892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8" idx="2"/>
              <a:endCxn id="9" idx="6"/>
            </p:cNvCxnSpPr>
            <p:nvPr/>
          </p:nvCxnSpPr>
          <p:spPr>
            <a:xfrm flipH="1">
              <a:off x="3856195" y="3392996"/>
              <a:ext cx="4277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2"/>
              <a:endCxn id="10" idx="6"/>
            </p:cNvCxnSpPr>
            <p:nvPr/>
          </p:nvCxnSpPr>
          <p:spPr>
            <a:xfrm flipH="1">
              <a:off x="2699792" y="3392996"/>
              <a:ext cx="436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0" idx="2"/>
              <a:endCxn id="11" idx="6"/>
            </p:cNvCxnSpPr>
            <p:nvPr/>
          </p:nvCxnSpPr>
          <p:spPr>
            <a:xfrm flipH="1">
              <a:off x="1691680" y="3392996"/>
              <a:ext cx="2880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1" idx="0"/>
              <a:endCxn id="4" idx="4"/>
            </p:cNvCxnSpPr>
            <p:nvPr/>
          </p:nvCxnSpPr>
          <p:spPr>
            <a:xfrm flipV="1">
              <a:off x="1331640" y="270892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99592" y="4077072"/>
              <a:ext cx="936104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50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 smtClean="0">
                  <a:solidFill>
                    <a:schemeClr val="tx1"/>
                  </a:solidFill>
                </a:rPr>
                <a:t>2</a:t>
              </a:r>
              <a:r>
                <a:rPr lang="en-US" altLang="zh-CN" sz="1050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 smtClean="0">
                  <a:solidFill>
                    <a:schemeClr val="tx1"/>
                  </a:solidFill>
                </a:rPr>
                <a:t>1</a:t>
              </a:r>
              <a:r>
                <a:rPr lang="en-US" altLang="zh-CN" sz="1050" dirty="0" smtClean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 smtClean="0">
                  <a:solidFill>
                    <a:schemeClr val="tx1"/>
                  </a:solidFill>
                </a:rPr>
                <a:t>0</a:t>
              </a:r>
              <a:endParaRPr lang="zh-CN" altLang="en-US" sz="105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364088" y="1533562"/>
            <a:ext cx="3528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根据二进制加法运算规则可知：在多位二进制数末位加</a:t>
            </a:r>
            <a:r>
              <a:rPr lang="en-US" altLang="zh-CN" sz="2400" dirty="0"/>
              <a:t>1</a:t>
            </a:r>
            <a:r>
              <a:rPr lang="zh-CN" altLang="en-US" sz="2400" dirty="0"/>
              <a:t>，若第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位以下皆为</a:t>
            </a:r>
            <a:r>
              <a:rPr lang="en-US" altLang="zh-CN" sz="2400" dirty="0"/>
              <a:t>1</a:t>
            </a:r>
            <a:r>
              <a:rPr lang="zh-CN" altLang="en-US" sz="2400" dirty="0"/>
              <a:t>时，则第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位应翻转。</a:t>
            </a:r>
          </a:p>
        </p:txBody>
      </p:sp>
      <p:sp>
        <p:nvSpPr>
          <p:cNvPr id="30" name="矩形 29"/>
          <p:cNvSpPr/>
          <p:nvPr/>
        </p:nvSpPr>
        <p:spPr>
          <a:xfrm>
            <a:off x="5364088" y="3433819"/>
            <a:ext cx="316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由此得出规律，若用</a:t>
            </a:r>
            <a:r>
              <a:rPr lang="en-US" altLang="zh-CN" sz="2400" dirty="0"/>
              <a:t>T  </a:t>
            </a:r>
            <a:r>
              <a:rPr lang="zh-CN" altLang="en-US" sz="2400" dirty="0"/>
              <a:t>触发器构成计数器，则第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位触发器输入端</a:t>
            </a:r>
            <a:r>
              <a:rPr lang="en-US" altLang="zh-CN" sz="2400" dirty="0"/>
              <a:t>Ti </a:t>
            </a:r>
            <a:r>
              <a:rPr lang="zh-CN" altLang="en-US" sz="2400" dirty="0"/>
              <a:t>的逻辑式应为：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14525"/>
              </p:ext>
            </p:extLst>
          </p:nvPr>
        </p:nvGraphicFramePr>
        <p:xfrm>
          <a:off x="5404990" y="5157192"/>
          <a:ext cx="3230563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公式" r:id="rId4" imgW="1180800" imgH="482400" progId="Equation.3">
                  <p:embed/>
                </p:oleObj>
              </mc:Choice>
              <mc:Fallback>
                <p:oleObj name="公式" r:id="rId4" imgW="1180800" imgH="482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990" y="5157192"/>
                        <a:ext cx="3230563" cy="13208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1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7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四位同步二进制加法计数器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971849"/>
              </p:ext>
            </p:extLst>
          </p:nvPr>
        </p:nvGraphicFramePr>
        <p:xfrm>
          <a:off x="539552" y="3212976"/>
          <a:ext cx="234473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5" name="Equation" r:id="rId4" imgW="876300" imgH="939800" progId="Equation.3">
                  <p:embed/>
                </p:oleObj>
              </mc:Choice>
              <mc:Fallback>
                <p:oleObj name="Equation" r:id="rId4" imgW="8763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12976"/>
                        <a:ext cx="2344737" cy="25146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" descr="6-3-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9775"/>
            <a:ext cx="4032250" cy="6192838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539552" y="1826296"/>
            <a:ext cx="4104456" cy="1314672"/>
            <a:chOff x="408" y="3420"/>
            <a:chExt cx="1690" cy="523"/>
          </a:xfrm>
        </p:grpSpPr>
        <p:graphicFrame>
          <p:nvGraphicFramePr>
            <p:cNvPr id="7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1997237"/>
                </p:ext>
              </p:extLst>
            </p:nvPr>
          </p:nvGraphicFramePr>
          <p:xfrm>
            <a:off x="528" y="3650"/>
            <a:ext cx="1172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6" name="Equation" r:id="rId7" imgW="799920" imgH="203040" progId="Equation.3">
                    <p:embed/>
                  </p:oleObj>
                </mc:Choice>
                <mc:Fallback>
                  <p:oleObj name="Equation" r:id="rId7" imgW="7999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650"/>
                          <a:ext cx="1172" cy="29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1"/>
            <p:cNvSpPr txBox="1">
              <a:spLocks noChangeArrowheads="1"/>
            </p:cNvSpPr>
            <p:nvPr/>
          </p:nvSpPr>
          <p:spPr bwMode="auto">
            <a:xfrm>
              <a:off x="408" y="3420"/>
              <a:ext cx="1690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dirty="0"/>
                <a:t>T </a:t>
              </a:r>
              <a:r>
                <a:rPr lang="zh-CN" altLang="en-US" sz="2800" dirty="0">
                  <a:latin typeface="宋体" pitchFamily="2" charset="-122"/>
                </a:rPr>
                <a:t>触发器的状态方程</a:t>
              </a:r>
              <a:r>
                <a:rPr lang="zh-CN" altLang="en-US" sz="2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6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用与非门实现的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grpSp>
        <p:nvGrpSpPr>
          <p:cNvPr id="4" name="Group 14"/>
          <p:cNvGrpSpPr/>
          <p:nvPr/>
        </p:nvGrpSpPr>
        <p:grpSpPr bwMode="auto">
          <a:xfrm>
            <a:off x="611560" y="1393106"/>
            <a:ext cx="5400600" cy="1675853"/>
            <a:chOff x="0" y="0"/>
            <a:chExt cx="4672" cy="1547"/>
          </a:xfrm>
        </p:grpSpPr>
        <p:pic>
          <p:nvPicPr>
            <p:cNvPr id="5" name="Picture 5" descr="5-2-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47" r="58687" b="37714"/>
            <a:stretch>
              <a:fillRect/>
            </a:stretch>
          </p:blipFill>
          <p:spPr bwMode="auto">
            <a:xfrm>
              <a:off x="0" y="0"/>
              <a:ext cx="2177" cy="1547"/>
            </a:xfrm>
            <a:prstGeom prst="rect">
              <a:avLst/>
            </a:prstGeom>
            <a:noFill/>
            <a:ln w="57150" cmpd="thickThin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59" y="0"/>
              <a:ext cx="2313" cy="1473"/>
              <a:chOff x="2359" y="0"/>
              <a:chExt cx="2313" cy="1473"/>
            </a:xfrm>
          </p:grpSpPr>
          <p:pic>
            <p:nvPicPr>
              <p:cNvPr id="7" name="Picture 7" descr="5-2-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9" t="15950" b="36098"/>
              <a:stretch>
                <a:fillRect/>
              </a:stretch>
            </p:blipFill>
            <p:spPr bwMode="auto">
              <a:xfrm>
                <a:off x="2359" y="0"/>
                <a:ext cx="2313" cy="1473"/>
              </a:xfrm>
              <a:prstGeom prst="rect">
                <a:avLst/>
              </a:prstGeom>
              <a:noFill/>
              <a:ln w="57150" cmpd="thickThin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 Box 11"/>
              <p:cNvSpPr txBox="1">
                <a:spLocks noChangeArrowheads="1"/>
              </p:cNvSpPr>
              <p:nvPr/>
            </p:nvSpPr>
            <p:spPr bwMode="auto">
              <a:xfrm>
                <a:off x="2676" y="91"/>
                <a:ext cx="227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/>
              <a:p>
                <a:pPr fontAlgn="base">
                  <a:spcBef>
                    <a:spcPts val="1680"/>
                  </a:spcBef>
                  <a:spcAft>
                    <a:spcPts val="0"/>
                  </a:spcAft>
                </a:pPr>
                <a:r>
                  <a:rPr lang="en-US" sz="2800" b="1" kern="1200">
                    <a:solidFill>
                      <a:srgbClr val="000000"/>
                    </a:solidFill>
                    <a:effectLst/>
                    <a:latin typeface="Times New Roman"/>
                    <a:ea typeface="楷体_GB2312"/>
                    <a:cs typeface="Times New Roman"/>
                    <a:sym typeface="Symbol"/>
                  </a:rPr>
                  <a:t></a:t>
                </a:r>
                <a:endParaRPr lang="zh-CN" sz="1200">
                  <a:effectLst/>
                  <a:latin typeface="宋体"/>
                  <a:cs typeface="宋体"/>
                </a:endParaRPr>
              </a:p>
            </p:txBody>
          </p:sp>
          <p:sp>
            <p:nvSpPr>
              <p:cNvPr id="9" name="Text Box 12"/>
              <p:cNvSpPr txBox="1">
                <a:spLocks noChangeArrowheads="1"/>
              </p:cNvSpPr>
              <p:nvPr/>
            </p:nvSpPr>
            <p:spPr bwMode="auto">
              <a:xfrm>
                <a:off x="2676" y="771"/>
                <a:ext cx="227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/>
              <a:p>
                <a:pPr fontAlgn="base">
                  <a:spcBef>
                    <a:spcPts val="1680"/>
                  </a:spcBef>
                  <a:spcAft>
                    <a:spcPts val="0"/>
                  </a:spcAft>
                </a:pPr>
                <a:r>
                  <a:rPr lang="en-US" sz="2800" b="1" kern="1200">
                    <a:solidFill>
                      <a:srgbClr val="000000"/>
                    </a:solidFill>
                    <a:effectLst/>
                    <a:latin typeface="Times New Roman"/>
                    <a:ea typeface="楷体_GB2312"/>
                    <a:cs typeface="Times New Roman"/>
                    <a:sym typeface="Symbol"/>
                  </a:rPr>
                  <a:t></a:t>
                </a:r>
                <a:endParaRPr lang="zh-CN" sz="1200">
                  <a:effectLst/>
                  <a:latin typeface="宋体"/>
                  <a:cs typeface="宋体"/>
                </a:endParaRPr>
              </a:p>
            </p:txBody>
          </p:sp>
        </p:grp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80680"/>
              </p:ext>
            </p:extLst>
          </p:nvPr>
        </p:nvGraphicFramePr>
        <p:xfrm>
          <a:off x="3491880" y="3284984"/>
          <a:ext cx="2779450" cy="300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Visio" r:id="rId6" imgW="1974780" imgH="2137464" progId="Visio.Drawing.11">
                  <p:embed/>
                </p:oleObj>
              </mc:Choice>
              <mc:Fallback>
                <p:oleObj name="Visio" r:id="rId6" imgW="1974780" imgH="213746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779" b="24590"/>
                      <a:stretch>
                        <a:fillRect/>
                      </a:stretch>
                    </p:blipFill>
                    <p:spPr bwMode="auto">
                      <a:xfrm>
                        <a:off x="3491880" y="3284984"/>
                        <a:ext cx="2779450" cy="30077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状态方程和输出方程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565678"/>
              </p:ext>
            </p:extLst>
          </p:nvPr>
        </p:nvGraphicFramePr>
        <p:xfrm>
          <a:off x="5724128" y="980728"/>
          <a:ext cx="2160240" cy="231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8" name="Equation" r:id="rId4" imgW="876300" imgH="939800" progId="Equation.3">
                  <p:embed/>
                </p:oleObj>
              </mc:Choice>
              <mc:Fallback>
                <p:oleObj name="Equation" r:id="rId4" imgW="876300" imgH="93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980728"/>
                        <a:ext cx="2160240" cy="2316737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522793"/>
              </p:ext>
            </p:extLst>
          </p:nvPr>
        </p:nvGraphicFramePr>
        <p:xfrm>
          <a:off x="755576" y="1700808"/>
          <a:ext cx="34004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9" name="公式" r:id="rId6" imgW="1091880" imgH="228600" progId="Equation.3">
                  <p:embed/>
                </p:oleObj>
              </mc:Choice>
              <mc:Fallback>
                <p:oleObj name="公式" r:id="rId6" imgW="1091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700808"/>
                        <a:ext cx="3400425" cy="7112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422921"/>
              </p:ext>
            </p:extLst>
          </p:nvPr>
        </p:nvGraphicFramePr>
        <p:xfrm>
          <a:off x="539552" y="2924944"/>
          <a:ext cx="610235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0" name="公式" r:id="rId8" imgW="2908080" imgH="1066680" progId="Equation.3">
                  <p:embed/>
                </p:oleObj>
              </mc:Choice>
              <mc:Fallback>
                <p:oleObj name="公式" r:id="rId8" imgW="2908080" imgH="1066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24944"/>
                        <a:ext cx="6102350" cy="22352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750876"/>
              </p:ext>
            </p:extLst>
          </p:nvPr>
        </p:nvGraphicFramePr>
        <p:xfrm>
          <a:off x="611560" y="5373216"/>
          <a:ext cx="230425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1" name="Equation" r:id="rId10" imgW="914400" imgH="228600" progId="Equation.3">
                  <p:embed/>
                </p:oleObj>
              </mc:Choice>
              <mc:Fallback>
                <p:oleObj name="Equation" r:id="rId10" imgW="9144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373216"/>
                        <a:ext cx="2304256" cy="576064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8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726361"/>
              </p:ext>
            </p:extLst>
          </p:nvPr>
        </p:nvGraphicFramePr>
        <p:xfrm>
          <a:off x="899593" y="1628800"/>
          <a:ext cx="12241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</a:t>
                      </a:r>
                      <a:r>
                        <a:rPr lang="en-US" altLang="zh-CN" baseline="-25000" dirty="0" smtClean="0"/>
                        <a:t>2</a:t>
                      </a:r>
                      <a:r>
                        <a:rPr lang="en-US" altLang="zh-CN" baseline="0" dirty="0" smtClean="0"/>
                        <a:t>Q</a:t>
                      </a:r>
                      <a:r>
                        <a:rPr lang="en-US" altLang="zh-CN" baseline="-25000" dirty="0" smtClean="0"/>
                        <a:t>1</a:t>
                      </a:r>
                      <a:r>
                        <a:rPr lang="en-US" altLang="zh-CN" baseline="0" dirty="0" smtClean="0"/>
                        <a:t>Q</a:t>
                      </a:r>
                      <a:r>
                        <a:rPr lang="en-US" altLang="zh-CN" baseline="-25000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001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011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触发器构成同步减法计数器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115616" y="2132856"/>
            <a:ext cx="0" cy="266429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2088444" y="2167467"/>
            <a:ext cx="395112" cy="2652889"/>
          </a:xfrm>
          <a:custGeom>
            <a:avLst/>
            <a:gdLst>
              <a:gd name="connsiteX0" fmla="*/ 33867 w 395112"/>
              <a:gd name="connsiteY0" fmla="*/ 0 h 2652889"/>
              <a:gd name="connsiteX1" fmla="*/ 395112 w 395112"/>
              <a:gd name="connsiteY1" fmla="*/ 0 h 2652889"/>
              <a:gd name="connsiteX2" fmla="*/ 395112 w 395112"/>
              <a:gd name="connsiteY2" fmla="*/ 2652889 h 2652889"/>
              <a:gd name="connsiteX3" fmla="*/ 0 w 395112"/>
              <a:gd name="connsiteY3" fmla="*/ 2652889 h 265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12" h="2652889">
                <a:moveTo>
                  <a:pt x="33867" y="0"/>
                </a:moveTo>
                <a:lnTo>
                  <a:pt x="395112" y="0"/>
                </a:lnTo>
                <a:lnTo>
                  <a:pt x="395112" y="2652889"/>
                </a:lnTo>
                <a:lnTo>
                  <a:pt x="0" y="2652889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15816" y="1593672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低位全为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时，本位反转。</a:t>
            </a:r>
            <a:endParaRPr lang="zh-CN" altLang="en-US" sz="2800" dirty="0"/>
          </a:p>
        </p:txBody>
      </p:sp>
      <p:graphicFrame>
        <p:nvGraphicFramePr>
          <p:cNvPr id="18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32829"/>
              </p:ext>
            </p:extLst>
          </p:nvPr>
        </p:nvGraphicFramePr>
        <p:xfrm>
          <a:off x="2987824" y="2200649"/>
          <a:ext cx="4680520" cy="140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" name="公式" r:id="rId4" imgW="2145960" imgH="533160" progId="Equation.3">
                  <p:embed/>
                </p:oleObj>
              </mc:Choice>
              <mc:Fallback>
                <p:oleObj name="公式" r:id="rId4" imgW="21459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200649"/>
                        <a:ext cx="4680520" cy="14072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860664"/>
              </p:ext>
            </p:extLst>
          </p:nvPr>
        </p:nvGraphicFramePr>
        <p:xfrm>
          <a:off x="2987824" y="3933056"/>
          <a:ext cx="6013450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5" name="Visio" r:id="rId6" imgW="4295851" imgH="1704746" progId="Visio.Drawing.11">
                  <p:embed/>
                </p:oleObj>
              </mc:Choice>
              <mc:Fallback>
                <p:oleObj name="Visio" r:id="rId6" imgW="4295851" imgH="1704746" progId="Visio.Drawing.11">
                  <p:embed/>
                  <p:pic>
                    <p:nvPicPr>
                      <p:cNvPr id="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933056"/>
                        <a:ext cx="6013450" cy="238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1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同步加减计数器</a:t>
            </a:r>
            <a:endParaRPr lang="zh-CN" altLang="en-US" dirty="0"/>
          </a:p>
        </p:txBody>
      </p:sp>
      <p:graphicFrame>
        <p:nvGraphicFramePr>
          <p:cNvPr id="4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334930"/>
              </p:ext>
            </p:extLst>
          </p:nvPr>
        </p:nvGraphicFramePr>
        <p:xfrm>
          <a:off x="611560" y="1484784"/>
          <a:ext cx="766488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3" r:id="rId4" imgW="2590800" imgH="215900" progId="Equation.3">
                  <p:embed/>
                </p:oleObj>
              </mc:Choice>
              <mc:Fallback>
                <p:oleObj r:id="rId4" imgW="2590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84784"/>
                        <a:ext cx="7664882" cy="648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2366073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X=1</a:t>
            </a:r>
            <a:r>
              <a:rPr lang="zh-CN" altLang="en-US" sz="2800" dirty="0" smtClean="0"/>
              <a:t>时，加法计数；</a:t>
            </a:r>
            <a:r>
              <a:rPr lang="en-US" altLang="zh-CN" sz="2800" dirty="0" smtClean="0"/>
              <a:t>X=0</a:t>
            </a:r>
            <a:r>
              <a:rPr lang="zh-CN" altLang="en-US" sz="2800" dirty="0" smtClean="0"/>
              <a:t>时，减法计数。</a:t>
            </a:r>
            <a:endParaRPr lang="zh-CN" altLang="en-US" sz="2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0830"/>
              </p:ext>
            </p:extLst>
          </p:nvPr>
        </p:nvGraphicFramePr>
        <p:xfrm>
          <a:off x="2051720" y="3212976"/>
          <a:ext cx="4868863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4" name="Visio" r:id="rId6" imgW="3475939" imgH="2329891" progId="Visio.Drawing.11">
                  <p:embed/>
                </p:oleObj>
              </mc:Choice>
              <mc:Fallback>
                <p:oleObj name="Visio" r:id="rId6" imgW="3475939" imgH="2329891" progId="Visio.Drawing.11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212976"/>
                        <a:ext cx="4868863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47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4546848" cy="4525963"/>
          </a:xfrm>
        </p:spPr>
        <p:txBody>
          <a:bodyPr/>
          <a:lstStyle/>
          <a:p>
            <a:r>
              <a:rPr lang="zh-CN" altLang="en-US" dirty="0"/>
              <a:t>异步清零</a:t>
            </a:r>
            <a:r>
              <a:rPr lang="zh-CN" altLang="en-US" dirty="0" smtClean="0"/>
              <a:t>功能； </a:t>
            </a:r>
            <a:endParaRPr lang="zh-CN" altLang="en-US" dirty="0"/>
          </a:p>
          <a:p>
            <a:r>
              <a:rPr lang="zh-CN" altLang="en-US" dirty="0"/>
              <a:t>同步并行置数</a:t>
            </a:r>
            <a:r>
              <a:rPr lang="zh-CN" altLang="en-US" dirty="0" smtClean="0"/>
              <a:t>功能；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A50021"/>
                </a:solidFill>
              </a:rPr>
              <a:t>同步二进制</a:t>
            </a:r>
            <a:r>
              <a:rPr lang="zh-CN" altLang="en-US" dirty="0" smtClean="0">
                <a:solidFill>
                  <a:srgbClr val="A50021"/>
                </a:solidFill>
              </a:rPr>
              <a:t>加法计数器；</a:t>
            </a:r>
            <a:endParaRPr lang="en-US" altLang="zh-CN" dirty="0" smtClean="0">
              <a:solidFill>
                <a:srgbClr val="A50021"/>
              </a:solidFill>
            </a:endParaRPr>
          </a:p>
          <a:p>
            <a:r>
              <a:rPr lang="zh-CN" altLang="en-US" dirty="0"/>
              <a:t>保持功能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74161</a:t>
            </a:r>
            <a:r>
              <a:rPr lang="zh-CN" altLang="en-US" dirty="0" smtClean="0"/>
              <a:t>同步二进制计数器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79831"/>
              </p:ext>
            </p:extLst>
          </p:nvPr>
        </p:nvGraphicFramePr>
        <p:xfrm>
          <a:off x="3923928" y="1196752"/>
          <a:ext cx="5272172" cy="518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6" name="Visio" r:id="rId4" imgW="3057480" imgH="3007114" progId="Visio.Drawing.11">
                  <p:embed/>
                </p:oleObj>
              </mc:Choice>
              <mc:Fallback>
                <p:oleObj name="Visio" r:id="rId4" imgW="3057480" imgH="300711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3928" y="1196752"/>
                        <a:ext cx="5272172" cy="5184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8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异步置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485900"/>
              </p:ext>
            </p:extLst>
          </p:nvPr>
        </p:nvGraphicFramePr>
        <p:xfrm>
          <a:off x="755650" y="1268413"/>
          <a:ext cx="70231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Visio" r:id="rId4" imgW="6058800" imgH="2572020" progId="Visio.Drawing.11">
                  <p:embed/>
                </p:oleObj>
              </mc:Choice>
              <mc:Fallback>
                <p:oleObj name="Visio" r:id="rId4" imgW="6058800" imgH="2572020" progId="Visio.Drawing.11">
                  <p:embed/>
                  <p:pic>
                    <p:nvPicPr>
                      <p:cNvPr id="0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7023100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97"/>
          <p:cNvSpPr txBox="1">
            <a:spLocks noChangeArrowheads="1"/>
          </p:cNvSpPr>
          <p:nvPr/>
        </p:nvSpPr>
        <p:spPr bwMode="auto">
          <a:xfrm>
            <a:off x="2377309" y="3241675"/>
            <a:ext cx="516255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0" lang="zh-CN" altLang="en-US" sz="2400" dirty="0" smtClean="0"/>
              <a:t>所有</a:t>
            </a:r>
            <a:r>
              <a:rPr kumimoji="0" lang="zh-CN" altLang="en-US" sz="2400" dirty="0"/>
              <a:t>的触发器采用同一时钟信号。外部</a:t>
            </a:r>
            <a:r>
              <a:rPr kumimoji="0" lang="en-US" altLang="zh-CN" sz="2400" dirty="0"/>
              <a:t>CP</a:t>
            </a:r>
            <a:r>
              <a:rPr kumimoji="0" lang="zh-CN" altLang="en-US" sz="2400" dirty="0"/>
              <a:t>脉冲为上升沿触发。</a:t>
            </a:r>
            <a:r>
              <a:rPr kumimoji="0" lang="zh-CN" altLang="en-US" sz="2800" dirty="0"/>
              <a:t> </a:t>
            </a:r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2391337" y="4246680"/>
            <a:ext cx="5283200" cy="960439"/>
            <a:chOff x="1644" y="3223"/>
            <a:chExt cx="3328" cy="605"/>
          </a:xfrm>
        </p:grpSpPr>
        <p:sp>
          <p:nvSpPr>
            <p:cNvPr id="7" name="Text Box 298"/>
            <p:cNvSpPr txBox="1">
              <a:spLocks noChangeArrowheads="1"/>
            </p:cNvSpPr>
            <p:nvPr/>
          </p:nvSpPr>
          <p:spPr bwMode="auto">
            <a:xfrm>
              <a:off x="1644" y="3223"/>
              <a:ext cx="332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zh-CN" altLang="en-US" sz="2400" dirty="0" smtClean="0"/>
                <a:t>异步</a:t>
              </a:r>
              <a:r>
                <a:rPr kumimoji="0" lang="zh-CN" altLang="en-US" sz="2400" dirty="0"/>
                <a:t>清零功能。</a:t>
              </a:r>
            </a:p>
            <a:p>
              <a:pPr algn="just">
                <a:lnSpc>
                  <a:spcPct val="120000"/>
                </a:lnSpc>
              </a:pPr>
              <a:r>
                <a:rPr kumimoji="0" lang="zh-CN" altLang="en-US" sz="2400" dirty="0"/>
                <a:t>当 </a:t>
              </a:r>
              <a:r>
                <a:rPr kumimoji="0" lang="en-US" altLang="zh-CN" sz="2400" dirty="0"/>
                <a:t>Rd=0</a:t>
              </a:r>
              <a:r>
                <a:rPr kumimoji="0" lang="zh-CN" altLang="en-US" sz="2400" dirty="0"/>
                <a:t>时，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3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2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1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0</a:t>
              </a:r>
              <a:r>
                <a:rPr kumimoji="0" lang="en-US" altLang="zh-CN" sz="2400" dirty="0"/>
                <a:t>=0000 </a:t>
              </a:r>
              <a:r>
                <a:rPr kumimoji="0" lang="zh-CN" altLang="en-US" sz="2400" dirty="0"/>
                <a:t>。</a:t>
              </a:r>
            </a:p>
          </p:txBody>
        </p:sp>
        <p:sp>
          <p:nvSpPr>
            <p:cNvPr id="8" name="Line 301"/>
            <p:cNvSpPr>
              <a:spLocks noChangeShapeType="1"/>
            </p:cNvSpPr>
            <p:nvPr/>
          </p:nvSpPr>
          <p:spPr bwMode="auto">
            <a:xfrm>
              <a:off x="1976" y="3525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8180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同步并行置数（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Rd’=1,LD’=0</a:t>
            </a:r>
            <a:r>
              <a:rPr lang="zh-CN" altLang="en-US" dirty="0">
                <a:solidFill>
                  <a:schemeClr val="tx1"/>
                </a:solidFill>
              </a:rPr>
              <a:t>时）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629443"/>
              </p:ext>
            </p:extLst>
          </p:nvPr>
        </p:nvGraphicFramePr>
        <p:xfrm>
          <a:off x="971600" y="1268760"/>
          <a:ext cx="71548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Visio" r:id="rId4" imgW="5112410" imgH="3514954" progId="Visio.Drawing.11">
                  <p:embed/>
                </p:oleObj>
              </mc:Choice>
              <mc:Fallback>
                <p:oleObj name="Visio" r:id="rId4" imgW="5112410" imgH="3514954" progId="Visio.Drawing.11">
                  <p:embed/>
                  <p:pic>
                    <p:nvPicPr>
                      <p:cNvPr id="0" name="Object 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268760"/>
                        <a:ext cx="71548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29"/>
          <p:cNvGrpSpPr>
            <a:grpSpLocks/>
          </p:cNvGrpSpPr>
          <p:nvPr/>
        </p:nvGrpSpPr>
        <p:grpSpPr bwMode="auto">
          <a:xfrm>
            <a:off x="487363" y="5085184"/>
            <a:ext cx="476250" cy="342900"/>
            <a:chOff x="236" y="2640"/>
            <a:chExt cx="300" cy="216"/>
          </a:xfrm>
        </p:grpSpPr>
        <p:sp>
          <p:nvSpPr>
            <p:cNvPr id="6" name="Line 326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327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328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528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531"/>
          <p:cNvGrpSpPr>
            <a:grpSpLocks/>
          </p:cNvGrpSpPr>
          <p:nvPr/>
        </p:nvGrpSpPr>
        <p:grpSpPr bwMode="auto">
          <a:xfrm>
            <a:off x="1990725" y="4509120"/>
            <a:ext cx="5995988" cy="415925"/>
            <a:chOff x="1254" y="2976"/>
            <a:chExt cx="3777" cy="262"/>
          </a:xfrm>
        </p:grpSpPr>
        <p:sp>
          <p:nvSpPr>
            <p:cNvPr id="11" name="Text Box 334"/>
            <p:cNvSpPr txBox="1">
              <a:spLocks noChangeArrowheads="1"/>
            </p:cNvSpPr>
            <p:nvPr/>
          </p:nvSpPr>
          <p:spPr bwMode="auto">
            <a:xfrm>
              <a:off x="1620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2" name="Text Box 335"/>
            <p:cNvSpPr txBox="1">
              <a:spLocks noChangeArrowheads="1"/>
            </p:cNvSpPr>
            <p:nvPr/>
          </p:nvSpPr>
          <p:spPr bwMode="auto">
            <a:xfrm>
              <a:off x="3777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3" name="Text Box 336"/>
            <p:cNvSpPr txBox="1">
              <a:spLocks noChangeArrowheads="1"/>
            </p:cNvSpPr>
            <p:nvPr/>
          </p:nvSpPr>
          <p:spPr bwMode="auto">
            <a:xfrm>
              <a:off x="4350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4" name="Text Box 337"/>
            <p:cNvSpPr txBox="1">
              <a:spLocks noChangeArrowheads="1"/>
            </p:cNvSpPr>
            <p:nvPr/>
          </p:nvSpPr>
          <p:spPr bwMode="auto">
            <a:xfrm>
              <a:off x="4815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5" name="Text Box 338"/>
            <p:cNvSpPr txBox="1">
              <a:spLocks noChangeArrowheads="1"/>
            </p:cNvSpPr>
            <p:nvPr/>
          </p:nvSpPr>
          <p:spPr bwMode="auto">
            <a:xfrm>
              <a:off x="2211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6" name="Text Box 339"/>
            <p:cNvSpPr txBox="1">
              <a:spLocks noChangeArrowheads="1"/>
            </p:cNvSpPr>
            <p:nvPr/>
          </p:nvSpPr>
          <p:spPr bwMode="auto">
            <a:xfrm>
              <a:off x="2700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7" name="Text Box 340"/>
            <p:cNvSpPr txBox="1">
              <a:spLocks noChangeArrowheads="1"/>
            </p:cNvSpPr>
            <p:nvPr/>
          </p:nvSpPr>
          <p:spPr bwMode="auto">
            <a:xfrm>
              <a:off x="3279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8" name="Text Box 341"/>
            <p:cNvSpPr txBox="1">
              <a:spLocks noChangeArrowheads="1"/>
            </p:cNvSpPr>
            <p:nvPr/>
          </p:nvSpPr>
          <p:spPr bwMode="auto">
            <a:xfrm>
              <a:off x="1254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1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同步二进制加法计数器</a:t>
            </a:r>
            <a:endParaRPr lang="zh-CN" altLang="en-US" dirty="0"/>
          </a:p>
        </p:txBody>
      </p:sp>
      <p:graphicFrame>
        <p:nvGraphicFramePr>
          <p:cNvPr id="14" name="Object 3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882843"/>
              </p:ext>
            </p:extLst>
          </p:nvPr>
        </p:nvGraphicFramePr>
        <p:xfrm>
          <a:off x="652463" y="1268760"/>
          <a:ext cx="71548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9" name="Visio" r:id="rId4" imgW="5112410" imgH="3514954" progId="Visio.Drawing.11">
                  <p:embed/>
                </p:oleObj>
              </mc:Choice>
              <mc:Fallback>
                <p:oleObj name="Visio" r:id="rId4" imgW="5112410" imgH="35149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268760"/>
                        <a:ext cx="71548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356"/>
          <p:cNvGrpSpPr>
            <a:grpSpLocks/>
          </p:cNvGrpSpPr>
          <p:nvPr/>
        </p:nvGrpSpPr>
        <p:grpSpPr bwMode="auto">
          <a:xfrm>
            <a:off x="900113" y="3603973"/>
            <a:ext cx="7018337" cy="2549525"/>
            <a:chOff x="567" y="2451"/>
            <a:chExt cx="4421" cy="1606"/>
          </a:xfrm>
        </p:grpSpPr>
        <p:sp>
          <p:nvSpPr>
            <p:cNvPr id="16" name="Text Box 346"/>
            <p:cNvSpPr txBox="1">
              <a:spLocks noChangeArrowheads="1"/>
            </p:cNvSpPr>
            <p:nvPr/>
          </p:nvSpPr>
          <p:spPr bwMode="auto">
            <a:xfrm>
              <a:off x="1007" y="3265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7" name="Text Box 349"/>
            <p:cNvSpPr txBox="1">
              <a:spLocks noChangeArrowheads="1"/>
            </p:cNvSpPr>
            <p:nvPr/>
          </p:nvSpPr>
          <p:spPr bwMode="auto">
            <a:xfrm>
              <a:off x="1074" y="3807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8" name="Text Box 345"/>
            <p:cNvSpPr txBox="1">
              <a:spLocks noChangeArrowheads="1"/>
            </p:cNvSpPr>
            <p:nvPr/>
          </p:nvSpPr>
          <p:spPr bwMode="auto">
            <a:xfrm>
              <a:off x="1534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9" name="Text Box 347"/>
            <p:cNvSpPr txBox="1">
              <a:spLocks noChangeArrowheads="1"/>
            </p:cNvSpPr>
            <p:nvPr/>
          </p:nvSpPr>
          <p:spPr bwMode="auto">
            <a:xfrm>
              <a:off x="2591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0" name="Text Box 348"/>
            <p:cNvSpPr txBox="1">
              <a:spLocks noChangeArrowheads="1"/>
            </p:cNvSpPr>
            <p:nvPr/>
          </p:nvSpPr>
          <p:spPr bwMode="auto">
            <a:xfrm>
              <a:off x="895" y="2451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1" name="Text Box 350"/>
            <p:cNvSpPr txBox="1">
              <a:spLocks noChangeArrowheads="1"/>
            </p:cNvSpPr>
            <p:nvPr/>
          </p:nvSpPr>
          <p:spPr bwMode="auto">
            <a:xfrm>
              <a:off x="1951" y="2466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2" name="Text Box 351"/>
            <p:cNvSpPr txBox="1">
              <a:spLocks noChangeArrowheads="1"/>
            </p:cNvSpPr>
            <p:nvPr/>
          </p:nvSpPr>
          <p:spPr bwMode="auto">
            <a:xfrm>
              <a:off x="4760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3" name="Text Box 352"/>
            <p:cNvSpPr txBox="1">
              <a:spLocks noChangeArrowheads="1"/>
            </p:cNvSpPr>
            <p:nvPr/>
          </p:nvSpPr>
          <p:spPr bwMode="auto">
            <a:xfrm>
              <a:off x="4102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4" name="Text Box 353"/>
            <p:cNvSpPr txBox="1">
              <a:spLocks noChangeArrowheads="1"/>
            </p:cNvSpPr>
            <p:nvPr/>
          </p:nvSpPr>
          <p:spPr bwMode="auto">
            <a:xfrm>
              <a:off x="3668" y="2469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5" name="Text Box 354"/>
            <p:cNvSpPr txBox="1">
              <a:spLocks noChangeArrowheads="1"/>
            </p:cNvSpPr>
            <p:nvPr/>
          </p:nvSpPr>
          <p:spPr bwMode="auto">
            <a:xfrm>
              <a:off x="3032" y="2468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5" name="Text Box 349"/>
            <p:cNvSpPr txBox="1">
              <a:spLocks noChangeArrowheads="1"/>
            </p:cNvSpPr>
            <p:nvPr/>
          </p:nvSpPr>
          <p:spPr bwMode="auto">
            <a:xfrm>
              <a:off x="567" y="3792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aphicFrame>
        <p:nvGraphicFramePr>
          <p:cNvPr id="26" name="Object 3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332306"/>
              </p:ext>
            </p:extLst>
          </p:nvPr>
        </p:nvGraphicFramePr>
        <p:xfrm>
          <a:off x="1751013" y="2429223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0" name="Visio" r:id="rId6" imgW="458724" imgH="595884" progId="Visio.Drawing.6">
                  <p:embed/>
                </p:oleObj>
              </mc:Choice>
              <mc:Fallback>
                <p:oleObj name="Visio" r:id="rId6" imgW="458724" imgH="5958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2429223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841130"/>
              </p:ext>
            </p:extLst>
          </p:nvPr>
        </p:nvGraphicFramePr>
        <p:xfrm>
          <a:off x="3441700" y="241969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1" name="Visio" r:id="rId8" imgW="458724" imgH="595884" progId="Visio.Drawing.6">
                  <p:embed/>
                </p:oleObj>
              </mc:Choice>
              <mc:Fallback>
                <p:oleObj name="Visio" r:id="rId8" imgW="458724" imgH="5958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241969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329278"/>
              </p:ext>
            </p:extLst>
          </p:nvPr>
        </p:nvGraphicFramePr>
        <p:xfrm>
          <a:off x="5149850" y="242604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2" name="Visio" r:id="rId10" imgW="458724" imgH="595884" progId="Visio.Drawing.6">
                  <p:embed/>
                </p:oleObj>
              </mc:Choice>
              <mc:Fallback>
                <p:oleObj name="Visio" r:id="rId10" imgW="458724" imgH="5958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242604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818177"/>
              </p:ext>
            </p:extLst>
          </p:nvPr>
        </p:nvGraphicFramePr>
        <p:xfrm>
          <a:off x="6851650" y="241334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3" name="Visio" r:id="rId12" imgW="458724" imgH="595884" progId="Visio.Drawing.6">
                  <p:embed/>
                </p:oleObj>
              </mc:Choice>
              <mc:Fallback>
                <p:oleObj name="Visio" r:id="rId12" imgW="458724" imgH="5958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650" y="241334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925280"/>
              </p:ext>
            </p:extLst>
          </p:nvPr>
        </p:nvGraphicFramePr>
        <p:xfrm>
          <a:off x="1879600" y="3208685"/>
          <a:ext cx="5513388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4" name="Visio" r:id="rId14" imgW="3938626" imgH="933602" progId="Visio.Drawing.6">
                  <p:embed/>
                </p:oleObj>
              </mc:Choice>
              <mc:Fallback>
                <p:oleObj name="Visio" r:id="rId14" imgW="3938626" imgH="9336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208685"/>
                        <a:ext cx="5513388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304659"/>
              </p:ext>
            </p:extLst>
          </p:nvPr>
        </p:nvGraphicFramePr>
        <p:xfrm>
          <a:off x="2220913" y="3494435"/>
          <a:ext cx="125412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5" name="Visio" r:id="rId16" imgW="90526" imgH="198425" progId="Visio.Drawing.6">
                  <p:embed/>
                </p:oleObj>
              </mc:Choice>
              <mc:Fallback>
                <p:oleObj name="Visio" r:id="rId16" imgW="90526" imgH="1984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3494435"/>
                        <a:ext cx="125412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679646"/>
              </p:ext>
            </p:extLst>
          </p:nvPr>
        </p:nvGraphicFramePr>
        <p:xfrm>
          <a:off x="1727200" y="1508473"/>
          <a:ext cx="2159000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6" name="Visio" r:id="rId18" imgW="1540764" imgH="2942844" progId="Visio.Drawing.11">
                  <p:embed/>
                </p:oleObj>
              </mc:Choice>
              <mc:Fallback>
                <p:oleObj name="Visio" r:id="rId18" imgW="1540764" imgH="29428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1508473"/>
                        <a:ext cx="2159000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08466"/>
              </p:ext>
            </p:extLst>
          </p:nvPr>
        </p:nvGraphicFramePr>
        <p:xfrm>
          <a:off x="3425825" y="1521173"/>
          <a:ext cx="2332038" cy="41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7" name="Visio" r:id="rId20" imgW="1665122" imgH="2958084" progId="Visio.Drawing.11">
                  <p:embed/>
                </p:oleObj>
              </mc:Choice>
              <mc:Fallback>
                <p:oleObj name="Visio" r:id="rId20" imgW="1665122" imgH="29580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1521173"/>
                        <a:ext cx="2332038" cy="414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294741"/>
              </p:ext>
            </p:extLst>
          </p:nvPr>
        </p:nvGraphicFramePr>
        <p:xfrm>
          <a:off x="5138738" y="1517998"/>
          <a:ext cx="2332037" cy="41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8" name="Visio" r:id="rId22" imgW="1665122" imgH="2958084" progId="Visio.Drawing.11">
                  <p:embed/>
                </p:oleObj>
              </mc:Choice>
              <mc:Fallback>
                <p:oleObj name="Visio" r:id="rId22" imgW="1665122" imgH="29580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1517998"/>
                        <a:ext cx="2332037" cy="414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6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保持功能</a:t>
            </a:r>
            <a:endParaRPr lang="zh-CN" altLang="en-US" dirty="0"/>
          </a:p>
        </p:txBody>
      </p:sp>
      <p:graphicFrame>
        <p:nvGraphicFramePr>
          <p:cNvPr id="4" name="Object 3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37625"/>
              </p:ext>
            </p:extLst>
          </p:nvPr>
        </p:nvGraphicFramePr>
        <p:xfrm>
          <a:off x="728414" y="1177454"/>
          <a:ext cx="7154863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2" name="Visio" r:id="rId4" imgW="5112410" imgH="3514954" progId="Visio.Drawing.6">
                  <p:embed/>
                </p:oleObj>
              </mc:Choice>
              <mc:Fallback>
                <p:oleObj name="Visio" r:id="rId4" imgW="5112410" imgH="351495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414" y="1177454"/>
                        <a:ext cx="7154863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10"/>
          <p:cNvSpPr txBox="1">
            <a:spLocks noChangeArrowheads="1"/>
          </p:cNvSpPr>
          <p:nvPr/>
        </p:nvSpPr>
        <p:spPr bwMode="auto">
          <a:xfrm>
            <a:off x="7281614" y="764704"/>
            <a:ext cx="146685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进位输出</a:t>
            </a:r>
          </a:p>
        </p:txBody>
      </p:sp>
      <p:grpSp>
        <p:nvGrpSpPr>
          <p:cNvPr id="12" name="Group 327"/>
          <p:cNvGrpSpPr>
            <a:grpSpLocks/>
          </p:cNvGrpSpPr>
          <p:nvPr/>
        </p:nvGrpSpPr>
        <p:grpSpPr bwMode="auto">
          <a:xfrm>
            <a:off x="1825377" y="2763367"/>
            <a:ext cx="5430837" cy="415925"/>
            <a:chOff x="955" y="1979"/>
            <a:chExt cx="3421" cy="262"/>
          </a:xfrm>
        </p:grpSpPr>
        <p:sp>
          <p:nvSpPr>
            <p:cNvPr id="13" name="Text Box 312"/>
            <p:cNvSpPr txBox="1">
              <a:spLocks noChangeArrowheads="1"/>
            </p:cNvSpPr>
            <p:nvPr/>
          </p:nvSpPr>
          <p:spPr bwMode="auto">
            <a:xfrm>
              <a:off x="955" y="1991"/>
              <a:ext cx="1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" name="Text Box 313"/>
            <p:cNvSpPr txBox="1">
              <a:spLocks noChangeArrowheads="1"/>
            </p:cNvSpPr>
            <p:nvPr/>
          </p:nvSpPr>
          <p:spPr bwMode="auto">
            <a:xfrm>
              <a:off x="2032" y="1991"/>
              <a:ext cx="2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" name="Text Box 314"/>
            <p:cNvSpPr txBox="1">
              <a:spLocks noChangeArrowheads="1"/>
            </p:cNvSpPr>
            <p:nvPr/>
          </p:nvSpPr>
          <p:spPr bwMode="auto">
            <a:xfrm>
              <a:off x="3130" y="1991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" name="Text Box 315"/>
            <p:cNvSpPr txBox="1">
              <a:spLocks noChangeArrowheads="1"/>
            </p:cNvSpPr>
            <p:nvPr/>
          </p:nvSpPr>
          <p:spPr bwMode="auto">
            <a:xfrm>
              <a:off x="4177" y="1979"/>
              <a:ext cx="1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</p:grpSp>
      <p:graphicFrame>
        <p:nvGraphicFramePr>
          <p:cNvPr id="17" name="Object 3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09451"/>
              </p:ext>
            </p:extLst>
          </p:nvPr>
        </p:nvGraphicFramePr>
        <p:xfrm>
          <a:off x="2190502" y="3549179"/>
          <a:ext cx="6430962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3" name="Visio" r:id="rId6" imgW="4594555" imgH="1553261" progId="Visio.Drawing.6">
                  <p:embed/>
                </p:oleObj>
              </mc:Choice>
              <mc:Fallback>
                <p:oleObj name="Visio" r:id="rId6" imgW="4594555" imgH="155326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502" y="3549179"/>
                        <a:ext cx="6430962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26"/>
          <p:cNvSpPr txBox="1">
            <a:spLocks noChangeArrowheads="1"/>
          </p:cNvSpPr>
          <p:nvPr/>
        </p:nvSpPr>
        <p:spPr bwMode="auto">
          <a:xfrm>
            <a:off x="8129339" y="4982692"/>
            <a:ext cx="315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697560"/>
              </p:ext>
            </p:extLst>
          </p:nvPr>
        </p:nvGraphicFramePr>
        <p:xfrm>
          <a:off x="6897439" y="1225079"/>
          <a:ext cx="1514475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4" name="Visio" r:id="rId8" imgW="1082954" imgH="3020568" progId="Visio.Drawing.6">
                  <p:embed/>
                </p:oleObj>
              </mc:Choice>
              <mc:Fallback>
                <p:oleObj name="Visio" r:id="rId8" imgW="1082954" imgH="30205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439" y="1225079"/>
                        <a:ext cx="1514475" cy="422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774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位同步二进制可逆计数器</a:t>
            </a:r>
            <a:r>
              <a:rPr lang="en-US" altLang="zh-CN" dirty="0" smtClean="0"/>
              <a:t>74191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22605"/>
              </p:ext>
            </p:extLst>
          </p:nvPr>
        </p:nvGraphicFramePr>
        <p:xfrm>
          <a:off x="683568" y="1268760"/>
          <a:ext cx="7164661" cy="319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1" name="Visio" r:id="rId4" imgW="3743280" imgH="1688890" progId="Visio.Drawing.11">
                  <p:embed/>
                </p:oleObj>
              </mc:Choice>
              <mc:Fallback>
                <p:oleObj name="Visio" r:id="rId4" imgW="3743280" imgH="1688890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683568" y="1268760"/>
                        <a:ext cx="7164661" cy="3193772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0" y="4509120"/>
            <a:ext cx="8280400" cy="1512888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其中：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LD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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－异步置数端；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S 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－计数控制端                   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U / D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－加减计数控制端；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C / B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－进位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/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借位输出端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sz="2800" baseline="-250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 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～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D</a:t>
            </a:r>
            <a:r>
              <a:rPr lang="en-US" altLang="zh-CN" sz="2800" baseline="-250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3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－预置数输入端；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Q</a:t>
            </a:r>
            <a:r>
              <a:rPr lang="en-US" altLang="zh-CN" sz="2800" baseline="-250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0 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～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Q</a:t>
            </a:r>
            <a:r>
              <a:rPr lang="en-US" altLang="zh-CN" sz="2800" baseline="-250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3</a:t>
            </a:r>
            <a:r>
              <a:rPr lang="zh-CN" altLang="en-US" sz="2800" smtClean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－计数输出端</a:t>
            </a:r>
            <a:endParaRPr lang="zh-CN" altLang="en-US" sz="2800">
              <a:solidFill>
                <a:schemeClr val="tx1"/>
              </a:solidFill>
              <a:latin typeface="Times New Roman" pitchFamily="18" charset="0"/>
              <a:ea typeface="楷体_GB2312" pitchFamily="49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761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位同步二进制可逆计数器</a:t>
            </a:r>
            <a:r>
              <a:rPr lang="en-US" altLang="zh-CN" dirty="0"/>
              <a:t>74191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22605"/>
              </p:ext>
            </p:extLst>
          </p:nvPr>
        </p:nvGraphicFramePr>
        <p:xfrm>
          <a:off x="684213" y="1268413"/>
          <a:ext cx="7164387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name="Visio" r:id="rId4" imgW="3743280" imgH="1688890" progId="Visio.Drawing.11">
                  <p:embed/>
                </p:oleObj>
              </mc:Choice>
              <mc:Fallback>
                <p:oleObj name="Visio" r:id="rId4" imgW="3743280" imgH="168889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7164387" cy="319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sq" cmpd="thickThin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23850" y="4581128"/>
            <a:ext cx="8569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I</a:t>
            </a:r>
            <a:r>
              <a:rPr kumimoji="1" lang="zh-CN" altLang="en-US" sz="2400" dirty="0"/>
              <a:t>－计数脉冲输入端，上升沿动作</a:t>
            </a:r>
            <a:r>
              <a:rPr kumimoji="1" lang="en-US" altLang="zh-CN" sz="2400" dirty="0"/>
              <a:t>;</a:t>
            </a:r>
            <a:r>
              <a:rPr kumimoji="1" lang="zh-CN" altLang="en-US" sz="2400" dirty="0"/>
              <a:t>，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O</a:t>
            </a:r>
            <a:r>
              <a:rPr kumimoji="1" lang="zh-CN" altLang="en-US" sz="2400" dirty="0"/>
              <a:t>－串行时钟输出端，它等于（</a:t>
            </a:r>
            <a:r>
              <a:rPr kumimoji="1" lang="en-US" altLang="zh-CN" sz="2400" i="1" dirty="0"/>
              <a:t>CLK </a:t>
            </a:r>
            <a:r>
              <a:rPr kumimoji="1" lang="en-US" altLang="zh-CN" sz="2400" dirty="0">
                <a:sym typeface="Symbol" pitchFamily="18" charset="2"/>
              </a:rPr>
              <a:t></a:t>
            </a:r>
            <a:r>
              <a:rPr kumimoji="1" lang="en-US" altLang="zh-CN" sz="2400" baseline="-25000" dirty="0"/>
              <a:t>I</a:t>
            </a:r>
            <a:r>
              <a:rPr kumimoji="1" lang="en-US" altLang="zh-CN" sz="2400" dirty="0">
                <a:cs typeface="Times New Roman" pitchFamily="18" charset="0"/>
              </a:rPr>
              <a:t>·S</a:t>
            </a:r>
            <a:r>
              <a:rPr kumimoji="1" lang="en-US" altLang="zh-CN" sz="2400" dirty="0"/>
              <a:t>·C/B)</a:t>
            </a:r>
            <a:r>
              <a:rPr kumimoji="1" lang="en-US" altLang="zh-CN" sz="2400" dirty="0">
                <a:sym typeface="Symbol" pitchFamily="18" charset="2"/>
              </a:rPr>
              <a:t></a:t>
            </a:r>
            <a:r>
              <a:rPr kumimoji="1" lang="zh-CN" altLang="en-US" sz="2400" dirty="0">
                <a:sym typeface="Symbol" pitchFamily="18" charset="2"/>
              </a:rPr>
              <a:t>，即允许计数，且</a:t>
            </a:r>
            <a:r>
              <a:rPr kumimoji="1" lang="zh-CN" altLang="en-US" sz="2400" dirty="0"/>
              <a:t>当</a:t>
            </a:r>
            <a:r>
              <a:rPr kumimoji="1" lang="en-US" altLang="zh-CN" sz="2400" dirty="0"/>
              <a:t>C/B=1</a:t>
            </a:r>
            <a:r>
              <a:rPr kumimoji="1" lang="zh-CN" altLang="en-US" sz="2400" dirty="0"/>
              <a:t>时，在下一个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I</a:t>
            </a:r>
            <a:r>
              <a:rPr kumimoji="1" lang="zh-CN" altLang="en-US" sz="2400" dirty="0"/>
              <a:t>上升沿到达前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O</a:t>
            </a:r>
            <a:r>
              <a:rPr kumimoji="1" lang="zh-CN" altLang="en-US" sz="2400" dirty="0"/>
              <a:t>端有一个负脉冲输出。</a:t>
            </a:r>
            <a:endParaRPr kumimoji="1"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8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>
          <a:solidFill>
            <a:schemeClr val="tx1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3710</TotalTime>
  <Words>3836</Words>
  <Application>Microsoft Office PowerPoint</Application>
  <PresentationFormat>全屏显示(4:3)</PresentationFormat>
  <Paragraphs>1416</Paragraphs>
  <Slides>108</Slides>
  <Notes>108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108</vt:i4>
      </vt:variant>
    </vt:vector>
  </HeadingPairs>
  <TitlesOfParts>
    <vt:vector size="113" baseType="lpstr">
      <vt:lpstr>聚合</vt:lpstr>
      <vt:lpstr>Visio</vt:lpstr>
      <vt:lpstr>公式</vt:lpstr>
      <vt:lpstr>Equation</vt:lpstr>
      <vt:lpstr>Microsoft 公式 3.0</vt:lpstr>
      <vt:lpstr>第五章 时序逻辑电路</vt:lpstr>
      <vt:lpstr>本章内容概要</vt:lpstr>
      <vt:lpstr>时序逻辑电路概述</vt:lpstr>
      <vt:lpstr>时序逻辑电路的状态方程</vt:lpstr>
      <vt:lpstr>5.2 触发器</vt:lpstr>
      <vt:lpstr>双稳态电路</vt:lpstr>
      <vt:lpstr>5.2.1 基本R-S触发器</vt:lpstr>
      <vt:lpstr>基本R-S触发器波形图</vt:lpstr>
      <vt:lpstr>用与非门实现的R-S触发器</vt:lpstr>
      <vt:lpstr>与非门R-S锁存器波形图</vt:lpstr>
      <vt:lpstr>用R-S锁存器构成单脉冲发生器</vt:lpstr>
      <vt:lpstr>基本R-S触发器的状态方程</vt:lpstr>
      <vt:lpstr>5.2.2 同步R-S触发器</vt:lpstr>
      <vt:lpstr>同步R-S触发器波形图</vt:lpstr>
      <vt:lpstr>带异步置位-复位端的R-S触发器</vt:lpstr>
      <vt:lpstr>5.2.3 触发器逻辑功能描述方法</vt:lpstr>
      <vt:lpstr>有限状态机举例（洗衣机控制逻辑）</vt:lpstr>
      <vt:lpstr>D触发器</vt:lpstr>
      <vt:lpstr>D触发器状态转移图</vt:lpstr>
      <vt:lpstr>D触发器波形图</vt:lpstr>
      <vt:lpstr>集成三态输出8D锁存器——74HC573逻辑图</vt:lpstr>
      <vt:lpstr>使用传输门实现的D触发器</vt:lpstr>
      <vt:lpstr>电平触发方式</vt:lpstr>
      <vt:lpstr>电平触发的空翻现象</vt:lpstr>
      <vt:lpstr>防止“空翻”触发器结构</vt:lpstr>
      <vt:lpstr>主从型触发器</vt:lpstr>
      <vt:lpstr>主从结构R-S触发器（脉冲触发）</vt:lpstr>
      <vt:lpstr>主从结构R-S触发器工作原理</vt:lpstr>
      <vt:lpstr>主从结构RS触发器波形图</vt:lpstr>
      <vt:lpstr>JK触发器</vt:lpstr>
      <vt:lpstr>JK触发器功能表</vt:lpstr>
      <vt:lpstr>JK触发器波形图</vt:lpstr>
      <vt:lpstr>JK触发器的特点</vt:lpstr>
      <vt:lpstr>JK触发器状态转移图</vt:lpstr>
      <vt:lpstr>思考题</vt:lpstr>
      <vt:lpstr>主从D触发器原理框图及逻辑符号 </vt:lpstr>
      <vt:lpstr>主从型D触发器波形图</vt:lpstr>
      <vt:lpstr>主从结构D触发器逻辑图</vt:lpstr>
      <vt:lpstr>边沿型触发器</vt:lpstr>
      <vt:lpstr>CMOS传输门边沿型D触发器</vt:lpstr>
      <vt:lpstr>维持阻塞型D触发器</vt:lpstr>
      <vt:lpstr>维持阻塞型D触发器</vt:lpstr>
      <vt:lpstr>维持阻塞型D触发器</vt:lpstr>
      <vt:lpstr>维持阻塞型D触发器</vt:lpstr>
      <vt:lpstr>具有异步置位、复位端的维持阻塞D触发器</vt:lpstr>
      <vt:lpstr>上升沿触发D触发器波形图</vt:lpstr>
      <vt:lpstr>T触发器</vt:lpstr>
      <vt:lpstr>5种触发器的特性方程</vt:lpstr>
      <vt:lpstr>时序逻辑电路</vt:lpstr>
      <vt:lpstr>时序逻辑电路的代数方程</vt:lpstr>
      <vt:lpstr>时序逻辑电路的分类</vt:lpstr>
      <vt:lpstr>时序逻辑电路的分析步骤</vt:lpstr>
      <vt:lpstr>5.4.1同步时序逻辑电路分析</vt:lpstr>
      <vt:lpstr>（1）求解驱动方程</vt:lpstr>
      <vt:lpstr>（2）求解状态方程和输出方程</vt:lpstr>
      <vt:lpstr>状态转换表</vt:lpstr>
      <vt:lpstr>状态转移图</vt:lpstr>
      <vt:lpstr>异步时序逻辑电路分析</vt:lpstr>
      <vt:lpstr>驱动方程</vt:lpstr>
      <vt:lpstr>状态方程</vt:lpstr>
      <vt:lpstr>状态转换表</vt:lpstr>
      <vt:lpstr>状态转移图</vt:lpstr>
      <vt:lpstr>波形图</vt:lpstr>
      <vt:lpstr>5.6 同步时序逻辑电路的设计</vt:lpstr>
      <vt:lpstr>设计步骤</vt:lpstr>
      <vt:lpstr>例5-3</vt:lpstr>
      <vt:lpstr>分析</vt:lpstr>
      <vt:lpstr>状态化简</vt:lpstr>
      <vt:lpstr>状态编码和真值表</vt:lpstr>
      <vt:lpstr>卡诺图</vt:lpstr>
      <vt:lpstr>JK触发器的驱动方程和逻辑图</vt:lpstr>
      <vt:lpstr>检查自启动情况</vt:lpstr>
      <vt:lpstr>5.7常用时序逻辑电路模块</vt:lpstr>
      <vt:lpstr>并行寄存器</vt:lpstr>
      <vt:lpstr>单向移位寄存器</vt:lpstr>
      <vt:lpstr>右移寄存器工作波形图</vt:lpstr>
      <vt:lpstr>8位移位寄存器74HC164</vt:lpstr>
      <vt:lpstr>左移寄存器</vt:lpstr>
      <vt:lpstr>双向移位寄存器</vt:lpstr>
      <vt:lpstr>逻辑函数式</vt:lpstr>
      <vt:lpstr>逻辑图</vt:lpstr>
      <vt:lpstr>74149逻辑图</vt:lpstr>
      <vt:lpstr>扩展</vt:lpstr>
      <vt:lpstr>计数器</vt:lpstr>
      <vt:lpstr>异步二进制加法计数器</vt:lpstr>
      <vt:lpstr>异步二进制减法计数器</vt:lpstr>
      <vt:lpstr>T’触发器构成异步二进制计数器的要领</vt:lpstr>
      <vt:lpstr>同步二进制加法计数器</vt:lpstr>
      <vt:lpstr>四位同步二进制加法计数器</vt:lpstr>
      <vt:lpstr>状态方程和输出方程</vt:lpstr>
      <vt:lpstr>T触发器构成同步减法计数器</vt:lpstr>
      <vt:lpstr>同步加减计数器</vt:lpstr>
      <vt:lpstr>74161同步二进制计数器</vt:lpstr>
      <vt:lpstr>异步置0</vt:lpstr>
      <vt:lpstr>同步并行置数（ Rd’=1,LD’=0时） </vt:lpstr>
      <vt:lpstr>同步二进制加法计数器</vt:lpstr>
      <vt:lpstr>保持功能</vt:lpstr>
      <vt:lpstr>4位同步二进制可逆计数器74191</vt:lpstr>
      <vt:lpstr>4位同步二进制可逆计数器74191</vt:lpstr>
      <vt:lpstr>双时钟加/减计数器74193</vt:lpstr>
      <vt:lpstr>异步十进制计数器</vt:lpstr>
      <vt:lpstr>波形分析</vt:lpstr>
      <vt:lpstr>十进制异步加法计数器逻辑图</vt:lpstr>
      <vt:lpstr>二－五－十进制异步计数器74LS290</vt:lpstr>
      <vt:lpstr>74LS290功能表</vt:lpstr>
      <vt:lpstr>同步十进制计数器</vt:lpstr>
      <vt:lpstr>状态方程和转换图</vt:lpstr>
      <vt:lpstr>状态方程与状态转移图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第五章 时序逻辑电路</dc:title>
  <dc:creator>jxs</dc:creator>
  <cp:lastModifiedBy>jxs</cp:lastModifiedBy>
  <cp:revision>178</cp:revision>
  <dcterms:created xsi:type="dcterms:W3CDTF">2012-10-22T09:39:54Z</dcterms:created>
  <dcterms:modified xsi:type="dcterms:W3CDTF">2012-11-16T03:17:50Z</dcterms:modified>
</cp:coreProperties>
</file>